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4" r:id="rId1"/>
    <p:sldMasterId id="2147483793" r:id="rId2"/>
    <p:sldMasterId id="2147483828" r:id="rId3"/>
    <p:sldMasterId id="2147483776" r:id="rId4"/>
    <p:sldMasterId id="2147483782" r:id="rId5"/>
    <p:sldMasterId id="2147483740" r:id="rId6"/>
    <p:sldMasterId id="2147483799" r:id="rId7"/>
    <p:sldMasterId id="2147483756" r:id="rId8"/>
    <p:sldMasterId id="2147483761" r:id="rId9"/>
    <p:sldMasterId id="2147483750" r:id="rId10"/>
    <p:sldMasterId id="2147483788" r:id="rId11"/>
    <p:sldMasterId id="2147483771" r:id="rId12"/>
    <p:sldMasterId id="2147483766" r:id="rId13"/>
    <p:sldMasterId id="2147483840" r:id="rId14"/>
    <p:sldMasterId id="2147483847" r:id="rId15"/>
  </p:sldMasterIdLst>
  <p:notesMasterIdLst>
    <p:notesMasterId r:id="rId27"/>
  </p:notesMasterIdLst>
  <p:sldIdLst>
    <p:sldId id="273" r:id="rId16"/>
    <p:sldId id="357" r:id="rId17"/>
    <p:sldId id="347" r:id="rId18"/>
    <p:sldId id="350" r:id="rId19"/>
    <p:sldId id="358" r:id="rId20"/>
    <p:sldId id="359" r:id="rId21"/>
    <p:sldId id="360" r:id="rId22"/>
    <p:sldId id="361" r:id="rId23"/>
    <p:sldId id="362" r:id="rId24"/>
    <p:sldId id="363" r:id="rId25"/>
    <p:sldId id="287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00"/>
    <a:srgbClr val="EA288C"/>
    <a:srgbClr val="A02BFF"/>
    <a:srgbClr val="4D4E50"/>
    <a:srgbClr val="4D4D4D"/>
    <a:srgbClr val="FF7900"/>
    <a:srgbClr val="00D318"/>
    <a:srgbClr val="FFFF00"/>
    <a:srgbClr val="00CEFF"/>
    <a:srgbClr val="A0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86594" autoAdjust="0"/>
  </p:normalViewPr>
  <p:slideViewPr>
    <p:cSldViewPr snapToObjects="1">
      <p:cViewPr varScale="1">
        <p:scale>
          <a:sx n="96" d="100"/>
          <a:sy n="96" d="100"/>
        </p:scale>
        <p:origin x="-660" y="-84"/>
      </p:cViewPr>
      <p:guideLst>
        <p:guide orient="horz" pos="1620"/>
        <p:guide pos="2880"/>
      </p:guideLst>
    </p:cSldViewPr>
  </p:slid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I369655\Desktop\pes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4402460892924225E-2"/>
          <c:y val="3.6907524590926194E-2"/>
          <c:w val="0.96039323254445841"/>
          <c:h val="0.728421118818451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'TOTAL (2)'!$AG$67</c:f>
              <c:strCache>
                <c:ptCount val="1"/>
                <c:pt idx="0">
                  <c:v>INSTALAÇÃO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(2)'!$AH$67:$AR$67</c:f>
              <c:numCache>
                <c:formatCode>#,##0,,</c:formatCode>
                <c:ptCount val="10"/>
                <c:pt idx="0">
                  <c:v>5749788.9058420006</c:v>
                </c:pt>
                <c:pt idx="1">
                  <c:v>7883255.650816001</c:v>
                </c:pt>
                <c:pt idx="2">
                  <c:v>6286778.8154381625</c:v>
                </c:pt>
                <c:pt idx="3">
                  <c:v>4143982.8272342319</c:v>
                </c:pt>
                <c:pt idx="4">
                  <c:v>4437980.0308279581</c:v>
                </c:pt>
                <c:pt idx="5">
                  <c:v>3306512.9562963778</c:v>
                </c:pt>
                <c:pt idx="6">
                  <c:v>3324712.4630548283</c:v>
                </c:pt>
                <c:pt idx="7">
                  <c:v>3937075.19</c:v>
                </c:pt>
                <c:pt idx="8">
                  <c:v>5170503.9710637378</c:v>
                </c:pt>
                <c:pt idx="9">
                  <c:v>5342097.537854827</c:v>
                </c:pt>
              </c:numCache>
            </c:numRef>
          </c:val>
        </c:ser>
        <c:ser>
          <c:idx val="1"/>
          <c:order val="1"/>
          <c:tx>
            <c:strRef>
              <c:f>'TOTAL (2)'!$AG$68</c:f>
              <c:strCache>
                <c:ptCount val="1"/>
                <c:pt idx="0">
                  <c:v>JEC PROCED.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(2)'!$AH$68:$AR$68</c:f>
              <c:numCache>
                <c:formatCode>#,##0,,</c:formatCode>
                <c:ptCount val="10"/>
                <c:pt idx="0">
                  <c:v>9827320</c:v>
                </c:pt>
                <c:pt idx="1">
                  <c:v>15642894</c:v>
                </c:pt>
                <c:pt idx="2">
                  <c:v>14665993</c:v>
                </c:pt>
                <c:pt idx="3">
                  <c:v>14371350</c:v>
                </c:pt>
                <c:pt idx="4">
                  <c:v>16307064</c:v>
                </c:pt>
                <c:pt idx="5">
                  <c:v>18215718</c:v>
                </c:pt>
                <c:pt idx="6">
                  <c:v>14332592</c:v>
                </c:pt>
                <c:pt idx="7">
                  <c:v>9384219</c:v>
                </c:pt>
                <c:pt idx="8">
                  <c:v>9524004</c:v>
                </c:pt>
                <c:pt idx="9">
                  <c:v>8006964</c:v>
                </c:pt>
              </c:numCache>
            </c:numRef>
          </c:val>
        </c:ser>
        <c:ser>
          <c:idx val="2"/>
          <c:order val="2"/>
          <c:tx>
            <c:strRef>
              <c:f>'TOTAL (2)'!$AG$69</c:f>
              <c:strCache>
                <c:ptCount val="1"/>
                <c:pt idx="0">
                  <c:v>SMS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(2)'!$AH$69:$AR$69</c:f>
              <c:numCache>
                <c:formatCode>#,##0,,</c:formatCode>
                <c:ptCount val="10"/>
                <c:pt idx="0">
                  <c:v>6767683.9525087373</c:v>
                </c:pt>
                <c:pt idx="1">
                  <c:v>6767683.9525087373</c:v>
                </c:pt>
                <c:pt idx="2">
                  <c:v>6767683.9525087373</c:v>
                </c:pt>
                <c:pt idx="3">
                  <c:v>6210023.5976153463</c:v>
                </c:pt>
                <c:pt idx="4">
                  <c:v>6473335.1492307307</c:v>
                </c:pt>
                <c:pt idx="5">
                  <c:v>7619693.1106801359</c:v>
                </c:pt>
                <c:pt idx="6">
                  <c:v>4396416.246040036</c:v>
                </c:pt>
                <c:pt idx="7">
                  <c:v>6059713.2699999996</c:v>
                </c:pt>
                <c:pt idx="8">
                  <c:v>8337727.4063203689</c:v>
                </c:pt>
                <c:pt idx="9">
                  <c:v>6453734.2928003743</c:v>
                </c:pt>
              </c:numCache>
            </c:numRef>
          </c:val>
        </c:ser>
        <c:ser>
          <c:idx val="3"/>
          <c:order val="3"/>
          <c:tx>
            <c:strRef>
              <c:f>'TOTAL (2)'!$AG$70</c:f>
              <c:strCache>
                <c:ptCount val="1"/>
                <c:pt idx="0">
                  <c:v>ITX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(2)'!$AH$70:$AR$70</c:f>
              <c:numCache>
                <c:formatCode>#,##0,,</c:formatCode>
                <c:ptCount val="10"/>
                <c:pt idx="0">
                  <c:v>27493019.770440001</c:v>
                </c:pt>
                <c:pt idx="1">
                  <c:v>18227632.317200001</c:v>
                </c:pt>
                <c:pt idx="2">
                  <c:v>11567504.237059999</c:v>
                </c:pt>
                <c:pt idx="3">
                  <c:v>6747582.2833899995</c:v>
                </c:pt>
                <c:pt idx="4">
                  <c:v>5801698.5713400003</c:v>
                </c:pt>
                <c:pt idx="5">
                  <c:v>3855770.0022900002</c:v>
                </c:pt>
                <c:pt idx="6">
                  <c:v>2379498.2257099999</c:v>
                </c:pt>
                <c:pt idx="7">
                  <c:v>1197531.21955</c:v>
                </c:pt>
                <c:pt idx="8">
                  <c:v>625884.3663799999</c:v>
                </c:pt>
                <c:pt idx="9">
                  <c:v>699302.30235000257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7228160"/>
        <c:axId val="147229696"/>
      </c:barChart>
      <c:lineChart>
        <c:grouping val="standard"/>
        <c:varyColors val="0"/>
        <c:ser>
          <c:idx val="4"/>
          <c:order val="4"/>
          <c:tx>
            <c:strRef>
              <c:f>'TOTAL (2)'!$AG$71</c:f>
              <c:strCache>
                <c:ptCount val="1"/>
                <c:pt idx="0">
                  <c:v>Total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(2)'!$AH$71:$AR$71</c:f>
              <c:numCache>
                <c:formatCode>#,##0,,</c:formatCode>
                <c:ptCount val="10"/>
                <c:pt idx="0">
                  <c:v>49837812.628790736</c:v>
                </c:pt>
                <c:pt idx="1">
                  <c:v>48521465.920524739</c:v>
                </c:pt>
                <c:pt idx="2">
                  <c:v>39287960.005006894</c:v>
                </c:pt>
                <c:pt idx="3">
                  <c:v>31472938.708239578</c:v>
                </c:pt>
                <c:pt idx="4">
                  <c:v>33020077.75139869</c:v>
                </c:pt>
                <c:pt idx="5">
                  <c:v>32997694.069266513</c:v>
                </c:pt>
                <c:pt idx="6">
                  <c:v>24433218.934804864</c:v>
                </c:pt>
                <c:pt idx="7">
                  <c:v>20578538.67955</c:v>
                </c:pt>
                <c:pt idx="8">
                  <c:v>23658119.743764102</c:v>
                </c:pt>
                <c:pt idx="9">
                  <c:v>20502098.133005206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257600"/>
        <c:axId val="147256064"/>
      </c:lineChart>
      <c:catAx>
        <c:axId val="147228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147229696"/>
        <c:crosses val="autoZero"/>
        <c:auto val="1"/>
        <c:lblAlgn val="ctr"/>
        <c:lblOffset val="100"/>
        <c:noMultiLvlLbl val="0"/>
      </c:catAx>
      <c:valAx>
        <c:axId val="147229696"/>
        <c:scaling>
          <c:orientation val="minMax"/>
        </c:scaling>
        <c:delete val="0"/>
        <c:axPos val="l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147228160"/>
        <c:crosses val="autoZero"/>
        <c:crossBetween val="between"/>
      </c:valAx>
      <c:valAx>
        <c:axId val="147256064"/>
        <c:scaling>
          <c:orientation val="minMax"/>
          <c:max val="60000000"/>
          <c:min val="-60000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147257600"/>
        <c:crosses val="max"/>
        <c:crossBetween val="between"/>
      </c:valAx>
      <c:catAx>
        <c:axId val="147257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7256064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pt-BR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281407809003512"/>
          <c:y val="9.6090195466429329E-2"/>
          <c:w val="0.41230887485997803"/>
          <c:h val="0.63582663604907863"/>
        </c:manualLayout>
      </c:layout>
      <c:doughnutChart>
        <c:varyColors val="1"/>
        <c:ser>
          <c:idx val="0"/>
          <c:order val="0"/>
          <c:tx>
            <c:strRef>
              <c:f>Plan1!$C$2</c:f>
              <c:strCache>
                <c:ptCount val="1"/>
                <c:pt idx="0">
                  <c:v>Peso (%)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3"/>
              </a:solidFill>
            </c:spPr>
          </c:dPt>
          <c:dPt>
            <c:idx val="2"/>
            <c:bubble3D val="0"/>
            <c:spPr>
              <a:solidFill>
                <a:srgbClr val="E82CA9"/>
              </a:solidFill>
            </c:spPr>
          </c:dPt>
          <c:dPt>
            <c:idx val="3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15%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25%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35%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200" b="1">
                        <a:solidFill>
                          <a:schemeClr val="bg1"/>
                        </a:solidFill>
                      </a:rPr>
                      <a:t>20%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Plan1!$B$3:$B$7</c:f>
              <c:strCache>
                <c:ptCount val="5"/>
                <c:pt idx="0">
                  <c:v>Custos</c:v>
                </c:pt>
                <c:pt idx="1">
                  <c:v>Funcional</c:v>
                </c:pt>
                <c:pt idx="2">
                  <c:v>Inovação</c:v>
                </c:pt>
                <c:pt idx="3">
                  <c:v>Redução de perdas</c:v>
                </c:pt>
                <c:pt idx="4">
                  <c:v>Técnico</c:v>
                </c:pt>
              </c:strCache>
            </c:strRef>
          </c:cat>
          <c:val>
            <c:numRef>
              <c:f>Plan1!$C$3:$C$7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5</c:v>
                </c:pt>
                <c:pt idx="3">
                  <c:v>35</c:v>
                </c:pt>
                <c:pt idx="4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layout>
        <c:manualLayout>
          <c:xMode val="edge"/>
          <c:yMode val="edge"/>
          <c:x val="0.14192950299016793"/>
          <c:y val="0.89481495806280531"/>
          <c:w val="0.71201489366125981"/>
          <c:h val="5.4283761113675937E-2"/>
        </c:manualLayout>
      </c:layout>
      <c:overlay val="0"/>
    </c:legend>
    <c:plotVisOnly val="1"/>
    <c:dispBlanksAs val="gap"/>
    <c:showDLblsOverMax val="0"/>
  </c:chart>
  <c:spPr>
    <a:ln w="3175" cap="sq"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371-C7D7-F048-A57E-C03D5C4E4947}" type="datetimeFigureOut">
              <a:rPr lang="en-US" smtClean="0"/>
              <a:t>10/7/2016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AF3DB-B6A1-2444-9DD8-53D016F8E6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05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9F260-AC7C-48D7-BB79-175B58219B0E}" type="slidenum">
              <a:rPr lang="pt-BR" smtClean="0">
                <a:solidFill>
                  <a:prstClr val="black"/>
                </a:solidFill>
              </a:rPr>
              <a:pPr/>
              <a:t>2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0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043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494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51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8070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46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5527692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FF6D00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FF6D00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FF6D00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FF6D00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3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70276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3728307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99220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537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565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699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58864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895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D318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D318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D318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D318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D318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0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224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09293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2544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PT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00CEFF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00CEFF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b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00CEFF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b" anchorCtr="0">
            <a:noAutofit/>
          </a:bodyPr>
          <a:lstStyle>
            <a:lvl1pPr marL="0" indent="0">
              <a:buNone/>
              <a:defRPr lang="en-US" sz="2100" dirty="0">
                <a:solidFill>
                  <a:srgbClr val="00CEFF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7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26445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472140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58864"/>
            <a:ext cx="8207375" cy="360362"/>
          </a:xfrm>
        </p:spPr>
        <p:txBody>
          <a:bodyPr/>
          <a:lstStyle>
            <a:lvl1pPr marL="0" indent="0">
              <a:buNone/>
              <a:defRPr sz="2100">
                <a:solidFill>
                  <a:schemeClr val="accent3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LOREM IPSUM DOLOR SIT AMET 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1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8326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043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6539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8580194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604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7821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537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138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96932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37723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5738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024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10062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535999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24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5543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0271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651733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98868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988161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14390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2373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9038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85219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46668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609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118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41442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2849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316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753619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72697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23712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16181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95872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0900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1404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6837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577349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00402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88353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44444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44624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2781448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40295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62721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0515934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09875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47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9240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orytelling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604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ytelling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922724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4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84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6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401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324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8132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chemeClr val="accent1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chemeClr val="accent1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100" dirty="0" smtClean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chemeClr val="accent1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9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13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6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27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8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6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55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751" r:id="rId3"/>
    <p:sldLayoutId id="2147483752" r:id="rId4"/>
    <p:sldLayoutId id="2147483753" r:id="rId5"/>
    <p:sldLayoutId id="2147483754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68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789" r:id="rId3"/>
    <p:sldLayoutId id="2147483790" r:id="rId4"/>
    <p:sldLayoutId id="2147483791" r:id="rId5"/>
    <p:sldLayoutId id="2147483792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36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5" r:id="rId2"/>
    <p:sldLayoutId id="2147483772" r:id="rId3"/>
    <p:sldLayoutId id="2147483773" r:id="rId4"/>
    <p:sldLayoutId id="2147483774" r:id="rId5"/>
    <p:sldLayoutId id="2147483775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4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767" r:id="rId3"/>
    <p:sldLayoutId id="2147483768" r:id="rId4"/>
    <p:sldLayoutId id="2147483769" r:id="rId5"/>
    <p:sldLayoutId id="2147483770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7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89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90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91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92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3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4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5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6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7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8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9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0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1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71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21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0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58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8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9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6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5" r:id="rId4"/>
    <p:sldLayoutId id="2147483836" r:id="rId5"/>
    <p:sldLayoutId id="2147483837" r:id="rId6"/>
    <p:sldLayoutId id="2147483839" r:id="rId7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6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6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6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6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0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7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48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9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50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0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1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2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3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0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832" r:id="rId4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37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2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FF7900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6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D318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</a:p>
          <a:p>
            <a:r>
              <a:rPr lang="en-US" sz="8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160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43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255</a:t>
            </a:r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 77</a:t>
            </a:r>
            <a:r>
              <a:rPr lang="en-US" sz="8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 </a:t>
            </a:r>
          </a:p>
          <a:p>
            <a:r>
              <a:rPr lang="en-US" sz="800" baseline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4" name="TextBox 12"/>
          <p:cNvSpPr txBox="1"/>
          <p:nvPr userDrawn="1"/>
        </p:nvSpPr>
        <p:spPr>
          <a:xfrm>
            <a:off x="-215658" y="144175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5" name="TextBox 13"/>
          <p:cNvSpPr txBox="1"/>
          <p:nvPr userDrawn="1"/>
        </p:nvSpPr>
        <p:spPr>
          <a:xfrm>
            <a:off x="-215658" y="1754087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6" name="TextBox 14"/>
          <p:cNvSpPr txBox="1"/>
          <p:nvPr userDrawn="1"/>
        </p:nvSpPr>
        <p:spPr>
          <a:xfrm>
            <a:off x="-215658" y="3363998"/>
            <a:ext cx="179146" cy="144000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0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</a:t>
            </a:r>
            <a:r>
              <a:rPr lang="en-US" sz="10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0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TextBox 39"/>
          <p:cNvSpPr txBox="1"/>
          <p:nvPr userDrawn="1"/>
        </p:nvSpPr>
        <p:spPr>
          <a:xfrm>
            <a:off x="-1143613" y="2359334"/>
            <a:ext cx="72000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i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i="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i="0" baseline="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48" name="Freeform 5"/>
          <p:cNvSpPr>
            <a:spLocks/>
          </p:cNvSpPr>
          <p:nvPr userDrawn="1"/>
        </p:nvSpPr>
        <p:spPr bwMode="auto">
          <a:xfrm>
            <a:off x="-1143614" y="309078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9" name="Freeform 5"/>
          <p:cNvSpPr>
            <a:spLocks/>
          </p:cNvSpPr>
          <p:nvPr userDrawn="1"/>
        </p:nvSpPr>
        <p:spPr bwMode="auto">
          <a:xfrm>
            <a:off x="-1143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0" name="Freeform 5"/>
          <p:cNvSpPr>
            <a:spLocks/>
          </p:cNvSpPr>
          <p:nvPr userDrawn="1"/>
        </p:nvSpPr>
        <p:spPr bwMode="auto">
          <a:xfrm>
            <a:off x="-855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" name="Freeform 5"/>
          <p:cNvSpPr>
            <a:spLocks/>
          </p:cNvSpPr>
          <p:nvPr userDrawn="1"/>
        </p:nvSpPr>
        <p:spPr bwMode="auto">
          <a:xfrm>
            <a:off x="-567614" y="510526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" name="Freeform 5"/>
          <p:cNvSpPr>
            <a:spLocks/>
          </p:cNvSpPr>
          <p:nvPr userDrawn="1"/>
        </p:nvSpPr>
        <p:spPr bwMode="auto">
          <a:xfrm>
            <a:off x="-1143614" y="1051447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-1143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4" name="Freeform 5"/>
          <p:cNvSpPr>
            <a:spLocks/>
          </p:cNvSpPr>
          <p:nvPr userDrawn="1"/>
        </p:nvSpPr>
        <p:spPr bwMode="auto">
          <a:xfrm>
            <a:off x="-855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5" name="Freeform 5"/>
          <p:cNvSpPr>
            <a:spLocks/>
          </p:cNvSpPr>
          <p:nvPr userDrawn="1"/>
        </p:nvSpPr>
        <p:spPr bwMode="auto">
          <a:xfrm>
            <a:off x="-567614" y="1250172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Freeform 5"/>
          <p:cNvSpPr>
            <a:spLocks/>
          </p:cNvSpPr>
          <p:nvPr userDrawn="1"/>
        </p:nvSpPr>
        <p:spPr bwMode="auto">
          <a:xfrm>
            <a:off x="-1143614" y="1791636"/>
            <a:ext cx="720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Freeform 5"/>
          <p:cNvSpPr>
            <a:spLocks/>
          </p:cNvSpPr>
          <p:nvPr userDrawn="1"/>
        </p:nvSpPr>
        <p:spPr bwMode="auto">
          <a:xfrm>
            <a:off x="-1143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8" name="Freeform 5"/>
          <p:cNvSpPr>
            <a:spLocks/>
          </p:cNvSpPr>
          <p:nvPr userDrawn="1"/>
        </p:nvSpPr>
        <p:spPr bwMode="auto">
          <a:xfrm>
            <a:off x="-855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9" name="Freeform 5"/>
          <p:cNvSpPr>
            <a:spLocks/>
          </p:cNvSpPr>
          <p:nvPr userDrawn="1"/>
        </p:nvSpPr>
        <p:spPr bwMode="auto">
          <a:xfrm>
            <a:off x="-567614" y="1990361"/>
            <a:ext cx="144000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1088375"/>
          </a:xfr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A02BFF"/>
                </a:solidFill>
              </a:rPr>
              <a:t>RFP - FMS (Fraud MANAGEMENT SYSTEM)</a:t>
            </a:r>
            <a:endParaRPr lang="pt-BR" dirty="0">
              <a:solidFill>
                <a:srgbClr val="A02BFF"/>
              </a:solidFill>
            </a:endParaRPr>
          </a:p>
        </p:txBody>
      </p:sp>
      <p:sp>
        <p:nvSpPr>
          <p:cNvPr id="4" name="Content Placeholder 6"/>
          <p:cNvSpPr txBox="1">
            <a:spLocks/>
          </p:cNvSpPr>
          <p:nvPr/>
        </p:nvSpPr>
        <p:spPr>
          <a:xfrm>
            <a:off x="468313" y="3003798"/>
            <a:ext cx="6084888" cy="1217687"/>
          </a:xfrm>
          <a:prstGeom prst="rect">
            <a:avLst/>
          </a:prstGeom>
        </p:spPr>
        <p:txBody>
          <a:bodyPr/>
          <a:lstStyle>
            <a:lvl1pPr marL="184150" indent="-1841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/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365125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365125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541338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541338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717550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717550" algn="l"/>
              </a:tabLst>
              <a:defRPr lang="es-ES_tradnl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893763" indent="-1762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Char char="§"/>
              <a:tabLst>
                <a:tab pos="893763" algn="l"/>
              </a:tabLst>
              <a:defRPr lang="pt-BR" sz="1400" kern="1200" smtClean="0">
                <a:solidFill>
                  <a:srgbClr val="000000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rgbClr val="4D4D4D"/>
                </a:solidFill>
                <a:latin typeface="Simplon Oi Headline" pitchFamily="2" charset="0"/>
              </a:rPr>
              <a:t>Gerência de </a:t>
            </a: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arquitetura corporativa (GAC)</a:t>
            </a:r>
          </a:p>
          <a:p>
            <a:pPr marL="0" indent="0">
              <a:buNone/>
            </a:pP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Diretoria de governança, arquitetura e transformação (DGAT)</a:t>
            </a:r>
            <a:endParaRPr lang="pt-BR" sz="1200" i="1" dirty="0" smtClean="0">
              <a:solidFill>
                <a:srgbClr val="4D4D4D"/>
              </a:solidFill>
              <a:latin typeface="Simplon Oi Headline" pitchFamily="2" charset="0"/>
            </a:endParaRPr>
          </a:p>
          <a:p>
            <a:pPr marL="0" indent="0">
              <a:buNone/>
            </a:pPr>
            <a:r>
              <a:rPr lang="pt-BR" sz="1200" dirty="0" err="1" smtClean="0">
                <a:solidFill>
                  <a:srgbClr val="4D4D4D"/>
                </a:solidFill>
                <a:latin typeface="Simplon Oi Headline" pitchFamily="2" charset="0"/>
              </a:rPr>
              <a:t>oUTUBRO</a:t>
            </a:r>
            <a:r>
              <a:rPr lang="pt-BR" sz="1200" dirty="0" smtClean="0">
                <a:solidFill>
                  <a:srgbClr val="4D4D4D"/>
                </a:solidFill>
                <a:latin typeface="Simplon Oi Headline" pitchFamily="2" charset="0"/>
              </a:rPr>
              <a:t>/2016</a:t>
            </a:r>
          </a:p>
        </p:txBody>
      </p:sp>
      <p:sp>
        <p:nvSpPr>
          <p:cNvPr id="5" name="Título 2"/>
          <p:cNvSpPr txBox="1">
            <a:spLocks/>
          </p:cNvSpPr>
          <p:nvPr/>
        </p:nvSpPr>
        <p:spPr>
          <a:xfrm>
            <a:off x="518009" y="1635646"/>
            <a:ext cx="4898210" cy="53860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None/>
              <a:defRPr lang="pt-BR" sz="4200" b="0" i="0" kern="1200" noProof="0">
                <a:solidFill>
                  <a:srgbClr val="00CEFF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r>
              <a:rPr lang="pt-BR" sz="1600" dirty="0" smtClean="0">
                <a:solidFill>
                  <a:srgbClr val="FF0000"/>
                </a:solidFill>
              </a:rPr>
              <a:t>Apresentação de </a:t>
            </a:r>
            <a:r>
              <a:rPr lang="pt-BR" sz="1600" i="1" dirty="0" err="1" smtClean="0">
                <a:solidFill>
                  <a:srgbClr val="FF0000"/>
                </a:solidFill>
              </a:rPr>
              <a:t>onboarding</a:t>
            </a:r>
            <a:endParaRPr lang="pt-BR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OS PRÓXIMOS PASSOS APÓS O LEVANTAMENTO DOS REQUISITOS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3" name="AutoShape 50"/>
          <p:cNvSpPr>
            <a:spLocks noChangeArrowheads="1"/>
          </p:cNvSpPr>
          <p:nvPr/>
        </p:nvSpPr>
        <p:spPr bwMode="auto">
          <a:xfrm>
            <a:off x="2051720" y="1122115"/>
            <a:ext cx="1980000" cy="744488"/>
          </a:xfrm>
          <a:prstGeom prst="chevron">
            <a:avLst>
              <a:gd name="adj" fmla="val 34041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Detalhamento e </a:t>
            </a:r>
            <a:r>
              <a:rPr lang="pt-BR" sz="1200" b="1" dirty="0" err="1" smtClean="0">
                <a:solidFill>
                  <a:schemeClr val="bg1"/>
                </a:solidFill>
                <a:latin typeface="+mj-lt"/>
              </a:rPr>
              <a:t>validãção</a:t>
            </a: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 da RFP 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utoShape 51"/>
          <p:cNvSpPr>
            <a:spLocks noChangeArrowheads="1"/>
          </p:cNvSpPr>
          <p:nvPr/>
        </p:nvSpPr>
        <p:spPr bwMode="auto">
          <a:xfrm>
            <a:off x="735697" y="1122115"/>
            <a:ext cx="1266328" cy="744488"/>
          </a:xfrm>
          <a:prstGeom prst="homePlate">
            <a:avLst>
              <a:gd name="adj" fmla="val 32765"/>
            </a:avLst>
          </a:prstGeom>
          <a:solidFill>
            <a:schemeClr val="accent5">
              <a:lumMod val="50000"/>
            </a:schemeClr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Levantamento dos requisitos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AutoShape 52"/>
          <p:cNvSpPr>
            <a:spLocks noChangeArrowheads="1"/>
          </p:cNvSpPr>
          <p:nvPr/>
        </p:nvSpPr>
        <p:spPr bwMode="auto">
          <a:xfrm>
            <a:off x="6116416" y="1115765"/>
            <a:ext cx="1980000" cy="744488"/>
          </a:xfrm>
          <a:prstGeom prst="chevron">
            <a:avLst>
              <a:gd name="adj" fmla="val 33205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200" b="1" dirty="0" smtClean="0">
                <a:solidFill>
                  <a:schemeClr val="bg1"/>
                </a:solidFill>
                <a:latin typeface="+mj-lt"/>
              </a:rPr>
              <a:t>Relatório final e contratação</a:t>
            </a:r>
            <a:endParaRPr lang="pt-BR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2089242" y="1960166"/>
            <a:ext cx="180000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Detalhamento da RFP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Validação da área de Contratos de TI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Validação das áreas de Segurança da Informação e Infraestrutura de TI</a:t>
            </a: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Envio para Suprimentos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+mj-lt"/>
            </a:endParaRPr>
          </a:p>
        </p:txBody>
      </p:sp>
      <p:sp>
        <p:nvSpPr>
          <p:cNvPr id="8" name="Text Box 82"/>
          <p:cNvSpPr txBox="1">
            <a:spLocks noChangeArrowheads="1"/>
          </p:cNvSpPr>
          <p:nvPr/>
        </p:nvSpPr>
        <p:spPr bwMode="auto">
          <a:xfrm>
            <a:off x="4053950" y="1947466"/>
            <a:ext cx="193313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Envio da RFP para o mercado</a:t>
            </a:r>
            <a:endParaRPr lang="pt-BR" sz="1200" dirty="0">
              <a:latin typeface="+mj-lt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Recebimento e análise das propostas dos fornecedores.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Realização das </a:t>
            </a:r>
            <a:r>
              <a:rPr lang="pt-BR" sz="1200" dirty="0" err="1" smtClean="0">
                <a:latin typeface="+mj-lt"/>
              </a:rPr>
              <a:t>POC’s</a:t>
            </a:r>
            <a:endParaRPr lang="pt-BR" sz="1200" dirty="0" smtClean="0">
              <a:latin typeface="+mj-lt"/>
            </a:endParaRPr>
          </a:p>
        </p:txBody>
      </p:sp>
      <p:sp>
        <p:nvSpPr>
          <p:cNvPr id="9" name="Text Box 83"/>
          <p:cNvSpPr txBox="1">
            <a:spLocks noChangeArrowheads="1"/>
          </p:cNvSpPr>
          <p:nvPr/>
        </p:nvSpPr>
        <p:spPr bwMode="auto">
          <a:xfrm>
            <a:off x="6147248" y="1939528"/>
            <a:ext cx="1800000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Elaboração do relatório final (RAT) com a análise de aderência das propostas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Negociação comercial com Suprimentos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+mj-lt"/>
              </a:rPr>
              <a:t>Contratação da solução vencedora</a:t>
            </a: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+mj-lt"/>
            </a:endParaRPr>
          </a:p>
        </p:txBody>
      </p:sp>
      <p:sp>
        <p:nvSpPr>
          <p:cNvPr id="10" name="AutoShape 52"/>
          <p:cNvSpPr>
            <a:spLocks noChangeArrowheads="1"/>
          </p:cNvSpPr>
          <p:nvPr/>
        </p:nvSpPr>
        <p:spPr bwMode="auto">
          <a:xfrm>
            <a:off x="4086312" y="1122115"/>
            <a:ext cx="1980000" cy="745200"/>
          </a:xfrm>
          <a:prstGeom prst="chevron">
            <a:avLst>
              <a:gd name="adj" fmla="val 33205"/>
            </a:avLst>
          </a:prstGeom>
          <a:solidFill>
            <a:schemeClr val="accent3"/>
          </a:solidFill>
          <a:ln>
            <a:noFill/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0" rIns="36000" bIns="0" anchor="ctr"/>
          <a:lstStyle/>
          <a:p>
            <a:pPr algn="ctr">
              <a:buSzPct val="90000"/>
            </a:pPr>
            <a:r>
              <a:rPr lang="pt-BR" sz="1100" b="1" dirty="0" smtClean="0">
                <a:solidFill>
                  <a:schemeClr val="bg1"/>
                </a:solidFill>
                <a:latin typeface="+mj-lt"/>
              </a:rPr>
              <a:t>Envio da RFP e realização das </a:t>
            </a:r>
            <a:r>
              <a:rPr lang="pt-BR" sz="1100" b="1" dirty="0" err="1" smtClean="0">
                <a:solidFill>
                  <a:schemeClr val="bg1"/>
                </a:solidFill>
                <a:latin typeface="+mj-lt"/>
              </a:rPr>
              <a:t>POC’s</a:t>
            </a:r>
            <a:endParaRPr lang="pt-BR" sz="11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Estrela de 5 pontas 1"/>
          <p:cNvSpPr/>
          <p:nvPr/>
        </p:nvSpPr>
        <p:spPr>
          <a:xfrm>
            <a:off x="1102533" y="2139093"/>
            <a:ext cx="266328" cy="266328"/>
          </a:xfrm>
          <a:prstGeom prst="star5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805006" y="2499742"/>
            <a:ext cx="861381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dirty="0" smtClean="0">
                <a:latin typeface="Simplon BP" charset="0"/>
                <a:ea typeface="Simplon BP" charset="0"/>
                <a:cs typeface="Simplon BP" charset="0"/>
              </a:rPr>
              <a:t>Estamos aqui!</a:t>
            </a:r>
          </a:p>
        </p:txBody>
      </p:sp>
    </p:spTree>
    <p:extLst>
      <p:ext uri="{BB962C8B-B14F-4D97-AF65-F5344CB8AC3E}">
        <p14:creationId xmlns:p14="http://schemas.microsoft.com/office/powerpoint/2010/main" val="33251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03" y="2571934"/>
            <a:ext cx="1374595" cy="1656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30394" y="4824208"/>
            <a:ext cx="5683213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800" dirty="0" smtClean="0">
                <a:solidFill>
                  <a:srgbClr val="000000"/>
                </a:solidFill>
                <a:latin typeface="Simplon BP Light" pitchFamily="2" charset="0"/>
                <a:ea typeface="Simplon BP" charset="0"/>
                <a:cs typeface="Simplon BP" charset="0"/>
              </a:rPr>
              <a:t>Este documento é propriedade intelectual da Oi e fica proibida a sua utilização ou propagação sem expressa autorização escrita</a:t>
            </a:r>
          </a:p>
        </p:txBody>
      </p:sp>
    </p:spTree>
    <p:extLst>
      <p:ext uri="{BB962C8B-B14F-4D97-AF65-F5344CB8AC3E}">
        <p14:creationId xmlns:p14="http://schemas.microsoft.com/office/powerpoint/2010/main" val="5763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35338"/>
              </p:ext>
            </p:extLst>
          </p:nvPr>
        </p:nvGraphicFramePr>
        <p:xfrm>
          <a:off x="15821" y="765338"/>
          <a:ext cx="7054350" cy="3785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tângulo 7"/>
          <p:cNvSpPr/>
          <p:nvPr/>
        </p:nvSpPr>
        <p:spPr>
          <a:xfrm>
            <a:off x="7070171" y="759000"/>
            <a:ext cx="1913809" cy="418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r>
              <a:rPr lang="pt-BR" sz="1100" b="1" dirty="0" smtClean="0">
                <a:solidFill>
                  <a:prstClr val="black"/>
                </a:solidFill>
                <a:latin typeface="Simplon BP Regular" pitchFamily="2" charset="0"/>
              </a:rPr>
              <a:t>Estratégias de Redução via Arquitetura:</a:t>
            </a:r>
          </a:p>
          <a:p>
            <a:endParaRPr lang="pt-BR" sz="1100" b="1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R$6MM SMS: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plataforma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anti-spam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Jan/17.</a:t>
            </a:r>
          </a:p>
          <a:p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R$5MM Instalação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: Melhorar Prevenção na Venda + Score Externo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 R$8MM JEC PROCED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,: Melhorar Prevenção e Detecção + BO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Pre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-Negativação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R$1MM ITX: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Controle de Tráfego +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Regulátorio</a:t>
            </a:r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3" name="CaixaDeTexto 12"/>
          <p:cNvSpPr txBox="1"/>
          <p:nvPr>
            <p:custDataLst>
              <p:tags r:id="rId1"/>
            </p:custDataLst>
          </p:nvPr>
        </p:nvSpPr>
        <p:spPr>
          <a:xfrm>
            <a:off x="179512" y="64396"/>
            <a:ext cx="8856984" cy="6946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>
              <a:defRPr lang="pt-BR"/>
            </a:defPPr>
            <a:lvl1pPr defTabSz="457200">
              <a:lnSpc>
                <a:spcPts val="5600"/>
              </a:lnSpc>
              <a:spcBef>
                <a:spcPts val="0"/>
              </a:spcBef>
              <a:buNone/>
              <a:defRPr sz="3200" b="0" i="0" baseline="0">
                <a:solidFill>
                  <a:srgbClr val="A02BFF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100" dirty="0" smtClean="0">
                <a:latin typeface="Simplon Oi Headline" pitchFamily="2" charset="0"/>
              </a:rPr>
              <a:t>TEMOS UM POTENCIAL DE REDUÇÃO DE PERDAS DE R$ 40MM EM 2016, MAS AINDA EXISTEM OPORTUNIDADES QUE SOMAM R$ 20-30MM AO ANO</a:t>
            </a:r>
            <a:endParaRPr lang="pt-BR" sz="2100" dirty="0">
              <a:latin typeface="Simplon Oi Headline" pitchFamily="2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9512" y="4680405"/>
            <a:ext cx="4104456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900" i="1" dirty="0" smtClean="0">
                <a:latin typeface="Georgia" pitchFamily="18" charset="0"/>
              </a:rPr>
              <a:t>* Projeção 2016</a:t>
            </a:r>
          </a:p>
        </p:txBody>
      </p:sp>
    </p:spTree>
    <p:extLst>
      <p:ext uri="{BB962C8B-B14F-4D97-AF65-F5344CB8AC3E}">
        <p14:creationId xmlns:p14="http://schemas.microsoft.com/office/powerpoint/2010/main" val="33801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Arredondado 8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a arquitetura atual para gestão de fraude é segregada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76465" y="1333310"/>
            <a:ext cx="3015415" cy="3470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Soluções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segregadas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por região, produto e serviço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Ausência de visão unificada e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cross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channel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dos cenários de fraude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Solução não está preparada para novos tipos de fraude a serem detectados com a transformação e produtos digitais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Processos manuais prevenção de fraude para Oi TV e Fixo R2 geram custos com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BO’s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e perda de receita;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444903" y="1052355"/>
            <a:ext cx="1872000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smtClean="0">
                <a:latin typeface="Simplon BP Regular"/>
                <a:cs typeface="Simplon BP Regular"/>
              </a:rPr>
              <a:t>Principais Problemas:</a:t>
            </a:r>
            <a:endParaRPr lang="pt-BR" sz="1400" b="1" dirty="0" smtClean="0">
              <a:latin typeface="Simplon BP Regular"/>
              <a:cs typeface="Simplon BP Regular"/>
            </a:endParaRPr>
          </a:p>
        </p:txBody>
      </p:sp>
      <p:sp>
        <p:nvSpPr>
          <p:cNvPr id="3" name="Retângulo Arredondado 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3758805" y="1563638"/>
            <a:ext cx="1124853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Subscritor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(Móvel e Fixo R1)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3758805" y="2089649"/>
            <a:ext cx="1124853" cy="43577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Oi TV e Fixo R2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(BO)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4" name="Retângulo Arredondado 53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6" name="Retângulo 65"/>
          <p:cNvSpPr/>
          <p:nvPr/>
        </p:nvSpPr>
        <p:spPr>
          <a:xfrm>
            <a:off x="5148162" y="2370182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48162" y="290729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5148162" y="1567512"/>
            <a:ext cx="2752962" cy="288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smtClean="0">
                <a:solidFill>
                  <a:schemeClr val="bg1"/>
                </a:solidFill>
                <a:latin typeface="Simplon BP Regular"/>
                <a:cs typeface="Simplon BP Regular"/>
              </a:rPr>
              <a:t>HPFMS (Móvel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e Fixo R1)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2" name="Retângulo 81"/>
          <p:cNvSpPr/>
          <p:nvPr/>
        </p:nvSpPr>
        <p:spPr>
          <a:xfrm>
            <a:off x="5148162" y="1973564"/>
            <a:ext cx="2752962" cy="288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WISEMINER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3" name="Retângulo 82"/>
          <p:cNvSpPr/>
          <p:nvPr/>
        </p:nvSpPr>
        <p:spPr>
          <a:xfrm>
            <a:off x="6116169" y="2350171"/>
            <a:ext cx="1799654" cy="27062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ASGA (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CoBilling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116169" y="4272972"/>
            <a:ext cx="1799654" cy="31500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BILL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REVIEW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6116169" y="3889848"/>
            <a:ext cx="1799654" cy="2880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BO PRE NEGATIVAÇAO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116169" y="3491246"/>
            <a:ext cx="1799654" cy="3034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FRAUDEX (Roaming)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6138520" y="3111323"/>
            <a:ext cx="1762603" cy="284801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 INTERNA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6138521" y="2724642"/>
            <a:ext cx="1777301" cy="2760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SPY (Internacional)</a:t>
            </a:r>
          </a:p>
        </p:txBody>
      </p:sp>
      <p:sp>
        <p:nvSpPr>
          <p:cNvPr id="89" name="Retângulo 88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728988" y="4849182"/>
            <a:ext cx="5281102" cy="263387"/>
            <a:chOff x="3768744" y="4839243"/>
            <a:chExt cx="5281102" cy="263387"/>
          </a:xfrm>
        </p:grpSpPr>
        <p:sp>
          <p:nvSpPr>
            <p:cNvPr id="2" name="Retângulo 1"/>
            <p:cNvSpPr/>
            <p:nvPr/>
          </p:nvSpPr>
          <p:spPr>
            <a:xfrm>
              <a:off x="4562061" y="4921961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4714687" y="4869061"/>
              <a:ext cx="747568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TI</a:t>
              </a: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5912871" y="4921961"/>
              <a:ext cx="108000" cy="108000"/>
            </a:xfrm>
            <a:prstGeom prst="rect">
              <a:avLst/>
            </a:prstGeom>
            <a:solidFill>
              <a:srgbClr val="EA288C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6065497" y="4869061"/>
              <a:ext cx="1101831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Negócio</a:t>
              </a:r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7331801" y="4921961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7484427" y="4869061"/>
              <a:ext cx="1555481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Processos / Serviços / BO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3791603" y="4859122"/>
              <a:ext cx="641770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b="1" dirty="0" smtClean="0">
                  <a:latin typeface="Simplon BP" charset="0"/>
                  <a:ea typeface="Simplon BP" charset="0"/>
                  <a:cs typeface="Simplon BP" charset="0"/>
                </a:rPr>
                <a:t>Legenda: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3768744" y="4839243"/>
              <a:ext cx="5281102" cy="26338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507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Arredondado 8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Modernizar a arquitetura da gestão </a:t>
            </a:r>
            <a:r>
              <a:rPr lang="pt-BR" sz="2000" dirty="0">
                <a:solidFill>
                  <a:schemeClr val="accent1"/>
                </a:solidFill>
              </a:rPr>
              <a:t>de fraude </a:t>
            </a:r>
            <a:r>
              <a:rPr lang="pt-BR" sz="2000" dirty="0" smtClean="0">
                <a:solidFill>
                  <a:schemeClr val="accent1"/>
                </a:solidFill>
              </a:rPr>
              <a:t>aumenta a eficiência e nos prepara para novos modelos de negócio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76465" y="1333308"/>
            <a:ext cx="3015415" cy="3470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Modelagem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preditiva e análise comportamental;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Visão </a:t>
            </a:r>
            <a:r>
              <a:rPr lang="pt-BR" sz="1400" i="1" dirty="0" err="1">
                <a:latin typeface="Simplon BP" charset="0"/>
                <a:ea typeface="Simplon BP" charset="0"/>
                <a:cs typeface="Simplon BP" charset="0"/>
              </a:rPr>
              <a:t>cross-channel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 em toda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empresa;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Regras e </a:t>
            </a: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workflows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de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anti-fraude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unificados;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Capacidade 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análise e tomada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decisão em tempo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real;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Case </a:t>
            </a:r>
            <a:r>
              <a:rPr lang="pt-BR" sz="1400" i="1" dirty="0">
                <a:latin typeface="Simplon BP" charset="0"/>
                <a:ea typeface="Simplon BP" charset="0"/>
                <a:cs typeface="Simplon BP" charset="0"/>
              </a:rPr>
              <a:t>m</a:t>
            </a:r>
            <a:r>
              <a:rPr lang="pt-BR" sz="1400" i="1" dirty="0" smtClean="0">
                <a:latin typeface="Simplon BP" charset="0"/>
                <a:ea typeface="Simplon BP" charset="0"/>
                <a:cs typeface="Simplon BP" charset="0"/>
              </a:rPr>
              <a:t>anagement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fraude que permite analistas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rastrear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, investigar 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atuar;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Combate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fraude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novos canais e serviços digitais.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444903" y="1052355"/>
            <a:ext cx="1872000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dirty="0" smtClean="0">
                <a:latin typeface="Simplon BP Regular"/>
                <a:cs typeface="Simplon BP Regular"/>
              </a:rPr>
              <a:t>Principais Benefícios:</a:t>
            </a:r>
          </a:p>
        </p:txBody>
      </p:sp>
      <p:sp>
        <p:nvSpPr>
          <p:cNvPr id="3" name="Retângulo Arredondado 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4" name="Retângulo Arredondado 53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6" name="Retângulo 65"/>
          <p:cNvSpPr/>
          <p:nvPr/>
        </p:nvSpPr>
        <p:spPr>
          <a:xfrm>
            <a:off x="5183682" y="357671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83682" y="4113824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3758805" y="1563638"/>
            <a:ext cx="4186380" cy="1762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  <a:latin typeface="Simplon BP Regular"/>
                <a:cs typeface="Simplon BP Regular"/>
              </a:rPr>
              <a:t>Gestão </a:t>
            </a:r>
            <a:r>
              <a:rPr lang="pt-BR" sz="1400" b="1" smtClean="0">
                <a:solidFill>
                  <a:schemeClr val="tx1"/>
                </a:solidFill>
                <a:latin typeface="Simplon BP Regular"/>
                <a:cs typeface="Simplon BP Regular"/>
              </a:rPr>
              <a:t>de Fraude</a:t>
            </a:r>
            <a:endParaRPr lang="pt-BR" sz="1400" b="1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116170" y="2261564"/>
            <a:ext cx="1829016" cy="232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36660" y="2165662"/>
            <a:ext cx="1897349" cy="11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51920" y="2298373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Subscription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Fraud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112043" y="2298372"/>
            <a:ext cx="806685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Detection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3840827" y="2752803"/>
            <a:ext cx="206680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Fingerprinting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325919" y="2302777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Profiling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6325918" y="410288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Rules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25918" y="3652855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Root Cause</a:t>
            </a: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Analysis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325918" y="3202829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Alarm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Scoring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325918" y="275280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Case Management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51920" y="1851670"/>
            <a:ext cx="391399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Dashboard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&amp;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Reporting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5503210" y="4849182"/>
            <a:ext cx="3481156" cy="263387"/>
            <a:chOff x="3768744" y="4839243"/>
            <a:chExt cx="3481156" cy="263387"/>
          </a:xfrm>
        </p:grpSpPr>
        <p:sp>
          <p:nvSpPr>
            <p:cNvPr id="43" name="Retângulo 42"/>
            <p:cNvSpPr/>
            <p:nvPr/>
          </p:nvSpPr>
          <p:spPr>
            <a:xfrm>
              <a:off x="4562061" y="4921961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714687" y="4869061"/>
              <a:ext cx="1350297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Sistemas Regulatórios</a:t>
              </a: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6186200" y="4921961"/>
              <a:ext cx="108000" cy="10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6338826" y="4869061"/>
              <a:ext cx="911074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dirty="0" smtClean="0">
                  <a:latin typeface="Simplon BP" charset="0"/>
                  <a:ea typeface="Simplon BP" charset="0"/>
                  <a:cs typeface="Simplon BP" charset="0"/>
                </a:rPr>
                <a:t>FMS Unificado</a:t>
              </a: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3791603" y="4859122"/>
              <a:ext cx="641770" cy="226591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pt-BR" sz="1000" b="1" dirty="0" smtClean="0">
                  <a:latin typeface="Simplon BP" charset="0"/>
                  <a:ea typeface="Simplon BP" charset="0"/>
                  <a:cs typeface="Simplon BP" charset="0"/>
                </a:rPr>
                <a:t>Legenda:</a:t>
              </a: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3768744" y="4839243"/>
              <a:ext cx="3481156" cy="26338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400" dirty="0" smtClean="0">
                <a:latin typeface="Simplon BP Regular"/>
                <a:cs typeface="Simplon B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0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planejamos um </a:t>
            </a:r>
            <a:r>
              <a:rPr lang="pt-BR" sz="2000" i="1" dirty="0" err="1" smtClean="0">
                <a:solidFill>
                  <a:schemeClr val="accent1"/>
                </a:solidFill>
              </a:rPr>
              <a:t>roadmap</a:t>
            </a:r>
            <a:r>
              <a:rPr lang="pt-BR" sz="2000" i="1" dirty="0" smtClean="0">
                <a:solidFill>
                  <a:schemeClr val="accent1"/>
                </a:solidFill>
              </a:rPr>
              <a:t> </a:t>
            </a:r>
            <a:r>
              <a:rPr lang="pt-BR" sz="2000" dirty="0" smtClean="0">
                <a:solidFill>
                  <a:schemeClr val="accent1"/>
                </a:solidFill>
              </a:rPr>
              <a:t> priorizando os principais problemas e benefícios mapeados até o momento.</a:t>
            </a:r>
            <a:endParaRPr lang="pt-BR" sz="2000" dirty="0">
              <a:solidFill>
                <a:schemeClr val="accent1"/>
              </a:solidFill>
            </a:endParaRPr>
          </a:p>
        </p:txBody>
      </p:sp>
      <p:pic>
        <p:nvPicPr>
          <p:cNvPr id="42" name="Diagrama 24"/>
          <p:cNvPicPr>
            <a:picLocks noChangeArrowheads="1"/>
          </p:cNvPicPr>
          <p:nvPr/>
        </p:nvPicPr>
        <p:blipFill>
          <a:blip r:embed="rId3" cstate="print"/>
          <a:srcRect b="7692"/>
          <a:stretch>
            <a:fillRect/>
          </a:stretch>
        </p:blipFill>
        <p:spPr bwMode="auto">
          <a:xfrm>
            <a:off x="2464693" y="1769268"/>
            <a:ext cx="5156200" cy="27368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4" name="Text Box 73"/>
          <p:cNvSpPr txBox="1">
            <a:spLocks noChangeArrowheads="1"/>
          </p:cNvSpPr>
          <p:nvPr/>
        </p:nvSpPr>
        <p:spPr bwMode="auto">
          <a:xfrm>
            <a:off x="3770387" y="3572668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Fase</a:t>
            </a:r>
            <a:r>
              <a:rPr lang="en-US" sz="800" b="1" dirty="0" smtClean="0">
                <a:latin typeface="+mn-lt"/>
                <a:cs typeface="+mn-cs"/>
              </a:rPr>
              <a:t> 1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6" name="Text Box 75"/>
          <p:cNvSpPr txBox="1">
            <a:spLocks noChangeArrowheads="1"/>
          </p:cNvSpPr>
          <p:nvPr/>
        </p:nvSpPr>
        <p:spPr bwMode="auto">
          <a:xfrm>
            <a:off x="4422080" y="3174206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/>
              <a:t>Fase</a:t>
            </a:r>
            <a:r>
              <a:rPr lang="en-US" sz="800" b="1" dirty="0" smtClean="0">
                <a:latin typeface="+mn-lt"/>
                <a:cs typeface="+mn-cs"/>
              </a:rPr>
              <a:t> 2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179318" y="2885281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" b="1" dirty="0" smtClean="0">
                <a:latin typeface="+mn-lt"/>
                <a:cs typeface="+mn-cs"/>
              </a:rPr>
              <a:t>Fase 3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5768347" y="2704158"/>
            <a:ext cx="9415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Onda</a:t>
            </a:r>
            <a:r>
              <a:rPr lang="en-US" sz="800" b="1" dirty="0" smtClean="0">
                <a:latin typeface="+mn-lt"/>
                <a:cs typeface="+mn-cs"/>
              </a:rPr>
              <a:t> de </a:t>
            </a:r>
            <a:r>
              <a:rPr lang="en-US" sz="800" b="1" dirty="0" err="1" smtClean="0">
                <a:latin typeface="+mn-lt"/>
                <a:cs typeface="+mn-cs"/>
              </a:rPr>
              <a:t>evolução</a:t>
            </a:r>
            <a:r>
              <a:rPr lang="en-US" sz="800" b="1" dirty="0" smtClean="0">
                <a:latin typeface="+mn-lt"/>
                <a:cs typeface="+mn-cs"/>
              </a:rPr>
              <a:t/>
            </a:r>
            <a:br>
              <a:rPr lang="en-US" sz="800" b="1" dirty="0" smtClean="0">
                <a:latin typeface="+mn-lt"/>
                <a:cs typeface="+mn-cs"/>
              </a:rPr>
            </a:br>
            <a:r>
              <a:rPr lang="en-US" sz="800" b="1" dirty="0" err="1" smtClean="0">
                <a:latin typeface="+mn-lt"/>
                <a:cs typeface="+mn-cs"/>
              </a:rPr>
              <a:t>contínua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9" name="Text Box 109"/>
          <p:cNvSpPr txBox="1">
            <a:spLocks noChangeArrowheads="1"/>
          </p:cNvSpPr>
          <p:nvPr/>
        </p:nvSpPr>
        <p:spPr bwMode="auto">
          <a:xfrm>
            <a:off x="3131840" y="4230936"/>
            <a:ext cx="1765300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1000" b="1" dirty="0">
                <a:solidFill>
                  <a:srgbClr val="1D04D6"/>
                </a:solidFill>
                <a:latin typeface="Georgia" pitchFamily="18" charset="0"/>
              </a:rPr>
              <a:t>Situação atual</a:t>
            </a:r>
            <a:endParaRPr lang="pt-BR" sz="1000" dirty="0">
              <a:solidFill>
                <a:srgbClr val="1D04D6"/>
              </a:solidFill>
              <a:latin typeface="Georgia" pitchFamily="18" charset="0"/>
            </a:endParaRPr>
          </a:p>
        </p:txBody>
      </p:sp>
      <p:sp>
        <p:nvSpPr>
          <p:cNvPr id="52" name="Text Box 109"/>
          <p:cNvSpPr txBox="1">
            <a:spLocks noChangeArrowheads="1"/>
          </p:cNvSpPr>
          <p:nvPr/>
        </p:nvSpPr>
        <p:spPr bwMode="auto">
          <a:xfrm>
            <a:off x="7001768" y="1715667"/>
            <a:ext cx="1890712" cy="10941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200" b="1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Visão futura de TI</a:t>
            </a: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Redução de perdas, valor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agregado ao 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negócio, agilidade, flexibilidade e</a:t>
            </a:r>
            <a:b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</a:b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inovação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ecnológica</a:t>
            </a: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435292" y="3115562"/>
            <a:ext cx="1869877" cy="1685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Evolução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50" b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Eliminação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serviços de terceiros para tráfego e análise de crédito (1 MM por ano)</a:t>
            </a:r>
            <a:br>
              <a:rPr lang="pt-BR" sz="1000" dirty="0">
                <a:solidFill>
                  <a:srgbClr val="CC5200"/>
                </a:solidFill>
                <a:latin typeface="Georgia" pitchFamily="18" charset="0"/>
              </a:rPr>
            </a:b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Unificação da análise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Cobilling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, Internacional, Roaming 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BOs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 de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análise para todos os produtos e regiões</a:t>
            </a:r>
          </a:p>
          <a:p>
            <a:pPr indent="-274320"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custos de OPEX de sistemas (1 MM por ano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)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9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435293" y="1481691"/>
            <a:ext cx="2032967" cy="1328434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i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Quickwins</a:t>
            </a:r>
            <a:endParaRPr lang="pt-BR" sz="1050" b="1" i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Fraude: R$ 15-20MM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A.A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Integração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TV e Fixo R2 (JEC -30%; Instalação -30%) 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Melhoria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Móvel + Fixa R1 (JEC -15%; Instalação -15%) </a:t>
            </a:r>
          </a:p>
        </p:txBody>
      </p:sp>
      <p:cxnSp>
        <p:nvCxnSpPr>
          <p:cNvPr id="55" name="Straight Arrow Connector 41"/>
          <p:cNvCxnSpPr>
            <a:cxnSpLocks noChangeShapeType="1"/>
          </p:cNvCxnSpPr>
          <p:nvPr/>
        </p:nvCxnSpPr>
        <p:spPr bwMode="auto">
          <a:xfrm flipV="1">
            <a:off x="2788543" y="1453356"/>
            <a:ext cx="0" cy="3311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6" name="Straight Arrow Connector 43"/>
          <p:cNvCxnSpPr>
            <a:cxnSpLocks noChangeShapeType="1"/>
          </p:cNvCxnSpPr>
          <p:nvPr/>
        </p:nvCxnSpPr>
        <p:spPr bwMode="auto">
          <a:xfrm>
            <a:off x="2788543" y="4768056"/>
            <a:ext cx="4537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TextBox 47"/>
          <p:cNvSpPr txBox="1">
            <a:spLocks noChangeArrowheads="1"/>
          </p:cNvSpPr>
          <p:nvPr/>
        </p:nvSpPr>
        <p:spPr bwMode="auto">
          <a:xfrm>
            <a:off x="2356743" y="1059656"/>
            <a:ext cx="8763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Valor de TI ao negócio</a:t>
            </a:r>
            <a:endParaRPr lang="pt-BR" sz="700">
              <a:latin typeface="Georgia" pitchFamily="18" charset="0"/>
            </a:endParaRPr>
          </a:p>
        </p:txBody>
      </p:sp>
      <p:sp>
        <p:nvSpPr>
          <p:cNvPr id="66" name="TextBox 48"/>
          <p:cNvSpPr txBox="1">
            <a:spLocks noChangeArrowheads="1"/>
          </p:cNvSpPr>
          <p:nvPr/>
        </p:nvSpPr>
        <p:spPr bwMode="auto">
          <a:xfrm>
            <a:off x="7325618" y="4696618"/>
            <a:ext cx="8763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Tempo</a:t>
            </a:r>
            <a:endParaRPr lang="pt-BR" sz="700">
              <a:latin typeface="Georgia" pitchFamily="18" charset="0"/>
            </a:endParaRPr>
          </a:p>
        </p:txBody>
      </p:sp>
      <p:cxnSp>
        <p:nvCxnSpPr>
          <p:cNvPr id="67" name="Straight Connector 51"/>
          <p:cNvCxnSpPr>
            <a:cxnSpLocks noChangeShapeType="1"/>
          </p:cNvCxnSpPr>
          <p:nvPr/>
        </p:nvCxnSpPr>
        <p:spPr bwMode="auto">
          <a:xfrm>
            <a:off x="4372868" y="4696618"/>
            <a:ext cx="0" cy="1793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0" name="Text Box 109"/>
          <p:cNvSpPr txBox="1">
            <a:spLocks noChangeArrowheads="1"/>
          </p:cNvSpPr>
          <p:nvPr/>
        </p:nvSpPr>
        <p:spPr bwMode="auto">
          <a:xfrm>
            <a:off x="3650376" y="2118840"/>
            <a:ext cx="1079898" cy="62786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As Is</a:t>
            </a:r>
            <a:r>
              <a:rPr lang="pt-BR" sz="800" b="1" dirty="0" smtClean="0">
                <a:latin typeface="Georgia" pitchFamily="18" charset="0"/>
              </a:rPr>
              <a:t> de Fraudes de Cadastro e Tráfego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latin typeface="Georgia" pitchFamily="18" charset="0"/>
              </a:rPr>
              <a:t>(HPFMS + Subscritores) - Móvel e Fixo)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6 a 8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0" name="Text Box 109"/>
          <p:cNvSpPr txBox="1">
            <a:spLocks noChangeArrowheads="1"/>
          </p:cNvSpPr>
          <p:nvPr/>
        </p:nvSpPr>
        <p:spPr bwMode="auto">
          <a:xfrm>
            <a:off x="2987824" y="2983994"/>
            <a:ext cx="1082848" cy="3939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GAP’s </a:t>
            </a:r>
            <a:r>
              <a:rPr lang="pt-BR" sz="800" b="1" dirty="0" smtClean="0">
                <a:latin typeface="Georgia" pitchFamily="18" charset="0"/>
              </a:rPr>
              <a:t>de Fraudes de Subscrição </a:t>
            </a:r>
            <a:br>
              <a:rPr lang="pt-BR" sz="800" b="1" dirty="0" smtClean="0">
                <a:latin typeface="Georgia" pitchFamily="18" charset="0"/>
              </a:rPr>
            </a:br>
            <a:r>
              <a:rPr lang="pt-BR" sz="800" b="1" dirty="0" smtClean="0">
                <a:latin typeface="Georgia" pitchFamily="18" charset="0"/>
              </a:rPr>
              <a:t>(</a:t>
            </a:r>
            <a:r>
              <a:rPr lang="pt-BR" sz="800" dirty="0" smtClean="0">
                <a:latin typeface="Georgia" pitchFamily="18" charset="0"/>
              </a:rPr>
              <a:t>Fixo R2 e TV 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1" name="Text Box 109"/>
          <p:cNvSpPr txBox="1">
            <a:spLocks noChangeArrowheads="1"/>
          </p:cNvSpPr>
          <p:nvPr/>
        </p:nvSpPr>
        <p:spPr bwMode="auto">
          <a:xfrm>
            <a:off x="4827780" y="1458877"/>
            <a:ext cx="1084709" cy="8248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Sistemas Legados</a:t>
            </a:r>
            <a:r>
              <a:rPr lang="pt-BR" sz="800" dirty="0">
                <a:latin typeface="Georgia" pitchFamily="18" charset="0"/>
              </a:rPr>
              <a:t> </a:t>
            </a:r>
            <a:r>
              <a:rPr lang="pt-BR" sz="800" b="1" dirty="0" smtClean="0">
                <a:latin typeface="Georgia" pitchFamily="18" charset="0"/>
              </a:rPr>
              <a:t>e demais </a:t>
            </a:r>
            <a:r>
              <a:rPr lang="pt-BR" sz="800" b="1" i="1" dirty="0" smtClean="0">
                <a:latin typeface="Georgia" pitchFamily="18" charset="0"/>
              </a:rPr>
              <a:t>GAP’s</a:t>
            </a:r>
            <a:r>
              <a:rPr lang="pt-BR" sz="800" b="1" dirty="0" smtClean="0">
                <a:latin typeface="Georgia" pitchFamily="18" charset="0"/>
              </a:rPr>
              <a:t> </a:t>
            </a:r>
            <a:r>
              <a:rPr lang="pt-BR" sz="800" dirty="0" smtClean="0">
                <a:latin typeface="Georgia" pitchFamily="18" charset="0"/>
              </a:rPr>
              <a:t>(Descontinuação do </a:t>
            </a:r>
            <a:r>
              <a:rPr lang="pt-BR" sz="800" dirty="0" err="1" smtClean="0">
                <a:latin typeface="Georgia" pitchFamily="18" charset="0"/>
              </a:rPr>
              <a:t>Wiseminer</a:t>
            </a:r>
            <a:r>
              <a:rPr lang="pt-BR" sz="800" dirty="0" smtClean="0">
                <a:latin typeface="Georgia" pitchFamily="18" charset="0"/>
              </a:rPr>
              <a:t>, gestão e análise de crédito e evolução da  Gestão de Fraude Interna )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</a:p>
        </p:txBody>
      </p:sp>
      <p:sp>
        <p:nvSpPr>
          <p:cNvPr id="84" name="Text Box 109"/>
          <p:cNvSpPr txBox="1">
            <a:spLocks noChangeArrowheads="1"/>
          </p:cNvSpPr>
          <p:nvPr/>
        </p:nvSpPr>
        <p:spPr bwMode="auto">
          <a:xfrm>
            <a:off x="5862809" y="1136530"/>
            <a:ext cx="1229471" cy="29546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Jornada Digital </a:t>
            </a:r>
            <a:r>
              <a:rPr lang="pt-BR" sz="800" dirty="0" smtClean="0">
                <a:latin typeface="Georgia" pitchFamily="18" charset="0"/>
              </a:rPr>
              <a:t>(Competências de gestão de  fraudes </a:t>
            </a:r>
            <a:r>
              <a:rPr lang="pt-BR" sz="800" i="1" dirty="0" smtClean="0">
                <a:latin typeface="Georgia" pitchFamily="18" charset="0"/>
              </a:rPr>
              <a:t>OTT</a:t>
            </a:r>
            <a:r>
              <a:rPr lang="pt-BR" sz="800" dirty="0" smtClean="0">
                <a:latin typeface="Georgia" pitchFamily="18" charset="0"/>
              </a:rPr>
              <a:t>)</a:t>
            </a:r>
            <a:endParaRPr lang="pt-BR" sz="800" b="1" dirty="0" smtClean="0">
              <a:latin typeface="Georgia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72799" y="4819530"/>
            <a:ext cx="64978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i="1" dirty="0" err="1" smtClean="0">
                <a:latin typeface="Simplon BP" charset="0"/>
                <a:ea typeface="Simplon BP" charset="0"/>
                <a:cs typeface="Simplon BP" charset="0"/>
              </a:rPr>
              <a:t>Quickwins</a:t>
            </a:r>
            <a:endParaRPr lang="pt-BR" sz="900" b="1" i="1" dirty="0" smtClean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85" name="CaixaDeTexto 84"/>
          <p:cNvSpPr txBox="1"/>
          <p:nvPr/>
        </p:nvSpPr>
        <p:spPr>
          <a:xfrm>
            <a:off x="5605233" y="4819530"/>
            <a:ext cx="58566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dirty="0" smtClean="0">
                <a:latin typeface="Simplon BP" charset="0"/>
                <a:ea typeface="Simplon BP" charset="0"/>
                <a:cs typeface="Simplon BP" charset="0"/>
              </a:rPr>
              <a:t>Evolução</a:t>
            </a:r>
          </a:p>
        </p:txBody>
      </p:sp>
    </p:spTree>
    <p:extLst>
      <p:ext uri="{BB962C8B-B14F-4D97-AF65-F5344CB8AC3E}">
        <p14:creationId xmlns:p14="http://schemas.microsoft.com/office/powerpoint/2010/main" val="121632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ESTAMOS EM FASE DE DETALHAMENTO DE RFP PARA EVOLUÇÃO SISTÊMICA DAS </a:t>
            </a:r>
            <a:r>
              <a:rPr lang="pt-BR" sz="2000" dirty="0" err="1" smtClean="0">
                <a:solidFill>
                  <a:schemeClr val="accent1"/>
                </a:solidFill>
              </a:rPr>
              <a:t>NoSSAS</a:t>
            </a:r>
            <a:r>
              <a:rPr lang="pt-BR" sz="2000" dirty="0" smtClean="0">
                <a:solidFill>
                  <a:schemeClr val="accent1"/>
                </a:solidFill>
              </a:rPr>
              <a:t> Competências de GESTÃO DE FRAUDES 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935694" y="2313535"/>
            <a:ext cx="2880320" cy="191936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“Realizamos </a:t>
            </a:r>
            <a:r>
              <a:rPr lang="pt-BR" sz="2000" b="1" i="1" dirty="0" smtClean="0">
                <a:latin typeface="Simplon BP" charset="0"/>
                <a:ea typeface="Simplon BP" charset="0"/>
                <a:cs typeface="Simplon BP" charset="0"/>
              </a:rPr>
              <a:t>benchmarking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, </a:t>
            </a:r>
            <a:r>
              <a:rPr lang="pt-BR" sz="2000" b="1" i="1" dirty="0" smtClean="0">
                <a:latin typeface="Simplon BP" charset="0"/>
                <a:ea typeface="Simplon BP" charset="0"/>
                <a:cs typeface="Simplon BP" charset="0"/>
              </a:rPr>
              <a:t>demos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 e estudos para chegar a um </a:t>
            </a:r>
            <a:r>
              <a:rPr lang="pt-BR" sz="2000" b="1" i="1" dirty="0" err="1" smtClean="0">
                <a:latin typeface="Simplon BP" charset="0"/>
                <a:ea typeface="Simplon BP" charset="0"/>
                <a:cs typeface="Simplon BP" charset="0"/>
              </a:rPr>
              <a:t>shortlist</a:t>
            </a:r>
            <a:r>
              <a:rPr lang="pt-BR" sz="2000" b="1" dirty="0" smtClean="0">
                <a:latin typeface="Simplon BP" charset="0"/>
                <a:ea typeface="Simplon BP" charset="0"/>
                <a:cs typeface="Simplon BP" charset="0"/>
              </a:rPr>
              <a:t> de fornecedores para a RFP...”</a:t>
            </a:r>
          </a:p>
        </p:txBody>
      </p:sp>
      <p:pic>
        <p:nvPicPr>
          <p:cNvPr id="29" name="Picture 6" descr="WeDo Technolog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77" y="2273779"/>
            <a:ext cx="1240024" cy="5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adlermarketingservices.com/wp-content/uploads/2016/03/cvidya_logo-300x1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101954"/>
            <a:ext cx="1034083" cy="4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stuffled.com/vector/wp-content/uploads/sites/5/2014/07/Teradata-Logo-EPS-vector-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155" y="2591890"/>
            <a:ext cx="1183033" cy="7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upload.wikimedia.org/wikipedia/en/thumb/9/9f/Hewlett-Packard_logo.svg/1280px-Hewlett-Packard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57553"/>
            <a:ext cx="791647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upload.wikimedia.org/wikipedia/commons/9/97/%E0%A6%B8%E0%A7%8D%E0%A6%AF%E0%A6%BE%E0%A6%B8_%E0%A6%B2%E0%A7%8B%E0%A6%97%E0%A7%8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41" y="4323870"/>
            <a:ext cx="943777" cy="4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09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PESO DOS PRINCIPAIS DIRECIONADORES QUE IRÃO BALIZAR AS FUTURAS DECISÕES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384304" y="1114479"/>
            <a:ext cx="18519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Redução de </a:t>
            </a:r>
            <a:r>
              <a:rPr lang="pt-BR" sz="1000" dirty="0" smtClean="0">
                <a:latin typeface="Simplon BP Regular" pitchFamily="2" charset="0"/>
              </a:rPr>
              <a:t>OPEX, de serviços </a:t>
            </a:r>
            <a:r>
              <a:rPr lang="pt-BR" sz="1000" i="1" dirty="0" err="1">
                <a:latin typeface="Simplon BP Regular" pitchFamily="2" charset="0"/>
              </a:rPr>
              <a:t>on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going</a:t>
            </a:r>
            <a:r>
              <a:rPr lang="pt-BR" sz="1000" dirty="0">
                <a:latin typeface="Simplon BP Regular" pitchFamily="2" charset="0"/>
              </a:rPr>
              <a:t>, </a:t>
            </a:r>
            <a:r>
              <a:rPr lang="pt-BR" sz="1000" dirty="0" smtClean="0">
                <a:latin typeface="Simplon BP Regular" pitchFamily="2" charset="0"/>
              </a:rPr>
              <a:t>descontinuação de sistemas legados, </a:t>
            </a:r>
            <a:r>
              <a:rPr lang="pt-BR" sz="1000" dirty="0" err="1" smtClean="0">
                <a:latin typeface="Simplon BP Regular" pitchFamily="2" charset="0"/>
              </a:rPr>
              <a:t>etc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4" name="Conector angulado 3"/>
          <p:cNvCxnSpPr/>
          <p:nvPr/>
        </p:nvCxnSpPr>
        <p:spPr>
          <a:xfrm flipV="1">
            <a:off x="5066531" y="1367493"/>
            <a:ext cx="236240" cy="144016"/>
          </a:xfrm>
          <a:prstGeom prst="bentConnector3">
            <a:avLst>
              <a:gd name="adj1" fmla="val -2415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angulado 4"/>
          <p:cNvCxnSpPr/>
          <p:nvPr/>
        </p:nvCxnSpPr>
        <p:spPr>
          <a:xfrm rot="10800000">
            <a:off x="2915816" y="1511510"/>
            <a:ext cx="576064" cy="144016"/>
          </a:xfrm>
          <a:prstGeom prst="bentConnector3">
            <a:avLst>
              <a:gd name="adj1" fmla="val 396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034083" y="1113369"/>
            <a:ext cx="185199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Escalabilidade/integração, performance/agilidade, disponibilidade/estabilidade e segurança/integridade das </a:t>
            </a:r>
            <a:r>
              <a:rPr lang="pt-BR" sz="1000" dirty="0" smtClean="0">
                <a:latin typeface="Simplon BP Regular" pitchFamily="2" charset="0"/>
              </a:rPr>
              <a:t>informações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 flipV="1">
            <a:off x="5796136" y="2663637"/>
            <a:ext cx="360040" cy="11239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6281142" y="2159581"/>
            <a:ext cx="18519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Usabilidade, assertividade, atendimento às principais funcionalidades (ações automáticas, gestão de casos, visão 360º do cliente, </a:t>
            </a:r>
            <a:r>
              <a:rPr lang="pt-BR" sz="1000" dirty="0" smtClean="0">
                <a:latin typeface="Simplon BP Regular" pitchFamily="2" charset="0"/>
              </a:rPr>
              <a:t>capacidades de </a:t>
            </a:r>
            <a:r>
              <a:rPr lang="pt-BR" sz="1000" i="1" dirty="0" err="1" smtClean="0">
                <a:latin typeface="Simplon BP Regular" pitchFamily="2" charset="0"/>
              </a:rPr>
              <a:t>analytics</a:t>
            </a:r>
            <a:r>
              <a:rPr lang="pt-BR" sz="1000" dirty="0">
                <a:latin typeface="Simplon BP Regular" pitchFamily="2" charset="0"/>
              </a:rPr>
              <a:t>, </a:t>
            </a:r>
            <a:r>
              <a:rPr lang="pt-BR" sz="1000" dirty="0" err="1">
                <a:latin typeface="Simplon BP Regular" pitchFamily="2" charset="0"/>
              </a:rPr>
              <a:t>etc</a:t>
            </a:r>
            <a:r>
              <a:rPr lang="pt-BR" sz="1000" dirty="0" smtClean="0">
                <a:latin typeface="Simplon BP Regular" pitchFamily="2" charset="0"/>
              </a:rPr>
              <a:t>)</a:t>
            </a:r>
            <a:endParaRPr lang="pt-BR" sz="1000" dirty="0">
              <a:latin typeface="Simplon BP Regular" pitchFamily="2" charset="0"/>
            </a:endParaRPr>
          </a:p>
        </p:txBody>
      </p:sp>
      <p:cxnSp>
        <p:nvCxnSpPr>
          <p:cNvPr id="9" name="Conector angulado 8"/>
          <p:cNvCxnSpPr/>
          <p:nvPr/>
        </p:nvCxnSpPr>
        <p:spPr>
          <a:xfrm>
            <a:off x="5023098" y="3988356"/>
            <a:ext cx="485006" cy="144016"/>
          </a:xfrm>
          <a:prstGeom prst="bentConnector3">
            <a:avLst>
              <a:gd name="adj1" fmla="val -1061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5632747" y="3777665"/>
            <a:ext cx="2490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Aderência às tendências tecnológicas para prevenção de fraudes </a:t>
            </a:r>
            <a:r>
              <a:rPr lang="pt-BR" sz="1000" dirty="0" smtClean="0">
                <a:latin typeface="Simplon BP Regular" pitchFamily="2" charset="0"/>
              </a:rPr>
              <a:t>OTT (</a:t>
            </a:r>
            <a:r>
              <a:rPr lang="pt-BR" sz="1000" i="1" dirty="0" err="1" smtClean="0">
                <a:latin typeface="Simplon BP Regular" pitchFamily="2" charset="0"/>
              </a:rPr>
              <a:t>omni-channel</a:t>
            </a:r>
            <a:r>
              <a:rPr lang="pt-BR" sz="1000" i="1" dirty="0">
                <a:latin typeface="Simplon BP Regular" pitchFamily="2" charset="0"/>
              </a:rPr>
              <a:t>, </a:t>
            </a:r>
            <a:r>
              <a:rPr lang="pt-BR" sz="1000" i="1" dirty="0" err="1">
                <a:latin typeface="Simplon BP Regular" pitchFamily="2" charset="0"/>
              </a:rPr>
              <a:t>machine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learning</a:t>
            </a:r>
            <a:r>
              <a:rPr lang="pt-BR" sz="1000" i="1" dirty="0">
                <a:latin typeface="Simplon BP Regular" pitchFamily="2" charset="0"/>
              </a:rPr>
              <a:t>, </a:t>
            </a:r>
            <a:r>
              <a:rPr lang="pt-BR" sz="1000" i="1" dirty="0" err="1">
                <a:latin typeface="Simplon BP Regular" pitchFamily="2" charset="0"/>
              </a:rPr>
              <a:t>multi</a:t>
            </a:r>
            <a:r>
              <a:rPr lang="pt-BR" sz="1000" i="1" dirty="0">
                <a:latin typeface="Simplon BP Regular" pitchFamily="2" charset="0"/>
              </a:rPr>
              <a:t> </a:t>
            </a:r>
            <a:r>
              <a:rPr lang="pt-BR" sz="1000" i="1" dirty="0" err="1">
                <a:latin typeface="Simplon BP Regular" pitchFamily="2" charset="0"/>
              </a:rPr>
              <a:t>devices</a:t>
            </a:r>
            <a:r>
              <a:rPr lang="pt-BR" sz="1000" i="1" dirty="0">
                <a:latin typeface="Simplon BP Regular" pitchFamily="2" charset="0"/>
              </a:rPr>
              <a:t>, social network, </a:t>
            </a:r>
            <a:r>
              <a:rPr lang="pt-BR" sz="1000" i="1" dirty="0" err="1">
                <a:latin typeface="Simplon BP Regular" pitchFamily="2" charset="0"/>
              </a:rPr>
              <a:t>etc</a:t>
            </a:r>
            <a:r>
              <a:rPr lang="pt-BR" sz="1000" dirty="0">
                <a:latin typeface="Simplon BP Regular" pitchFamily="2" charset="0"/>
              </a:rPr>
              <a:t>)</a:t>
            </a:r>
          </a:p>
        </p:txBody>
      </p:sp>
      <p:cxnSp>
        <p:nvCxnSpPr>
          <p:cNvPr id="11" name="Conector reto 10"/>
          <p:cNvCxnSpPr/>
          <p:nvPr/>
        </p:nvCxnSpPr>
        <p:spPr>
          <a:xfrm>
            <a:off x="2771800" y="3311709"/>
            <a:ext cx="360040" cy="7200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731193" y="2777937"/>
            <a:ext cx="19960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Simplon BP Regular" pitchFamily="2" charset="0"/>
              </a:rPr>
              <a:t>Habilitar a redução dos principais cenários de perda de receita com fraudes da Oi e do mercado de Telecom (subscrição, spam, clonagens, </a:t>
            </a:r>
            <a:r>
              <a:rPr lang="pt-BR" sz="1000" dirty="0" err="1">
                <a:latin typeface="Simplon BP Regular" pitchFamily="2" charset="0"/>
              </a:rPr>
              <a:t>etc</a:t>
            </a:r>
            <a:r>
              <a:rPr lang="pt-BR" sz="1000" dirty="0" smtClean="0">
                <a:latin typeface="Simplon BP Regular" pitchFamily="2" charset="0"/>
              </a:rPr>
              <a:t>)</a:t>
            </a:r>
            <a:endParaRPr lang="pt-BR" sz="1000" dirty="0">
              <a:latin typeface="Simplon BP Regular" pitchFamily="2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933453" y="2405226"/>
            <a:ext cx="935335" cy="71903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Simplon BP" charset="0"/>
                <a:ea typeface="Simplon BP" charset="0"/>
                <a:cs typeface="Simplon BP" charset="0"/>
              </a:rPr>
              <a:t>PILARES DE ANÁLISE</a:t>
            </a:r>
          </a:p>
        </p:txBody>
      </p:sp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309625"/>
              </p:ext>
            </p:extLst>
          </p:nvPr>
        </p:nvGraphicFramePr>
        <p:xfrm>
          <a:off x="1331640" y="1119867"/>
          <a:ext cx="6156176" cy="3992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87833" y="4948014"/>
            <a:ext cx="4386385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800" dirty="0" smtClean="0">
                <a:latin typeface="Simplon BP" charset="0"/>
                <a:ea typeface="Simplon BP" charset="0"/>
                <a:cs typeface="Simplon BP" charset="0"/>
              </a:rPr>
              <a:t>* Os pesos poderão sofrer alterações até o final das atividades de levantamento de requisitos.</a:t>
            </a:r>
          </a:p>
        </p:txBody>
      </p:sp>
    </p:spTree>
    <p:extLst>
      <p:ext uri="{BB962C8B-B14F-4D97-AF65-F5344CB8AC3E}">
        <p14:creationId xmlns:p14="http://schemas.microsoft.com/office/powerpoint/2010/main" val="20955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AGORA IREMOS DETALHAR OS REQUISITOS FUNCIONAIS E TÉCNICOS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164288" y="3619618"/>
            <a:ext cx="216000" cy="18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Text Placeholder 11"/>
          <p:cNvSpPr txBox="1">
            <a:spLocks/>
          </p:cNvSpPr>
          <p:nvPr/>
        </p:nvSpPr>
        <p:spPr>
          <a:xfrm>
            <a:off x="7451158" y="3641435"/>
            <a:ext cx="968770" cy="1761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2"/>
                </a:solidFill>
              </a:rPr>
              <a:t>Em andamento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7164288" y="4035520"/>
            <a:ext cx="216000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Text Placeholder 11"/>
          <p:cNvSpPr txBox="1">
            <a:spLocks/>
          </p:cNvSpPr>
          <p:nvPr/>
        </p:nvSpPr>
        <p:spPr>
          <a:xfrm>
            <a:off x="7451158" y="4057337"/>
            <a:ext cx="720000" cy="1761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1">
                    <a:lumMod val="50000"/>
                  </a:schemeClr>
                </a:solidFill>
              </a:rPr>
              <a:t>Planejado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7170478" y="4467568"/>
            <a:ext cx="216000" cy="180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0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Text Placeholder 11"/>
          <p:cNvSpPr txBox="1">
            <a:spLocks/>
          </p:cNvSpPr>
          <p:nvPr/>
        </p:nvSpPr>
        <p:spPr>
          <a:xfrm>
            <a:off x="7451159" y="4484504"/>
            <a:ext cx="720000" cy="1523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/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1pPr>
            <a:lvl2pPr marL="188912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365125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2pPr>
            <a:lvl3pPr marL="365125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541338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3pPr>
            <a:lvl4pPr marL="541337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717550" algn="l"/>
              </a:tabLst>
              <a:defRPr lang="es-ES_tradnl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4pPr>
            <a:lvl5pPr marL="71755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charset="2"/>
              <a:buNone/>
              <a:tabLst>
                <a:tab pos="893763" algn="l"/>
              </a:tabLst>
              <a:defRPr lang="pt-BR" sz="2100" kern="1200">
                <a:solidFill>
                  <a:schemeClr val="accent3"/>
                </a:solidFill>
                <a:latin typeface="Simplon BP Regular"/>
                <a:ea typeface="ＭＳ Ｐゴシック" charset="0"/>
                <a:cs typeface="Simplon BP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00" dirty="0" smtClean="0">
                <a:solidFill>
                  <a:schemeClr val="accent5">
                    <a:lumMod val="50000"/>
                  </a:schemeClr>
                </a:solidFill>
              </a:rPr>
              <a:t>Completo</a:t>
            </a:r>
          </a:p>
        </p:txBody>
      </p: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96967"/>
              </p:ext>
            </p:extLst>
          </p:nvPr>
        </p:nvGraphicFramePr>
        <p:xfrm>
          <a:off x="1043608" y="939940"/>
          <a:ext cx="5328592" cy="3720042"/>
        </p:xfrm>
        <a:graphic>
          <a:graphicData uri="http://schemas.openxmlformats.org/drawingml/2006/table">
            <a:tbl>
              <a:tblPr/>
              <a:tblGrid>
                <a:gridCol w="3542885"/>
                <a:gridCol w="305776"/>
                <a:gridCol w="262094"/>
                <a:gridCol w="305776"/>
                <a:gridCol w="305776"/>
                <a:gridCol w="300509"/>
                <a:gridCol w="305776"/>
              </a:tblGrid>
              <a:tr h="206669"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Simplon BP Regular" charset="0"/>
                        </a:rPr>
                        <a:t>OUT</a:t>
                      </a:r>
                      <a:endParaRPr lang="en-US" sz="1050" b="1" i="0" u="none" strike="noStrike" noProof="0" dirty="0">
                        <a:solidFill>
                          <a:schemeClr val="bg1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chemeClr val="bg1"/>
                          </a:solidFill>
                          <a:effectLst/>
                          <a:latin typeface="Simplon BP Regular" charset="0"/>
                        </a:rPr>
                        <a:t>NOV</a:t>
                      </a:r>
                      <a:endParaRPr lang="en-US" sz="1050" b="1" i="0" u="none" strike="noStrike" noProof="0" dirty="0">
                        <a:solidFill>
                          <a:schemeClr val="bg1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S2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S3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S4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S5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S1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S2</a:t>
                      </a:r>
                      <a:endParaRPr lang="en-US" sz="1050" b="1" i="0" u="none" strike="noStrike" noProof="0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1</a:t>
                      </a:r>
                      <a:r>
                        <a:rPr lang="pt-BR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. </a:t>
                      </a:r>
                      <a:r>
                        <a:rPr lang="pt-BR" sz="105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Statement</a:t>
                      </a:r>
                      <a:r>
                        <a:rPr lang="pt-BR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</a:t>
                      </a:r>
                      <a:r>
                        <a:rPr lang="pt-BR" sz="105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</a:t>
                      </a:r>
                      <a:r>
                        <a:rPr lang="pt-BR" sz="105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f</a:t>
                      </a:r>
                      <a:r>
                        <a:rPr lang="pt-BR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</a:t>
                      </a:r>
                      <a:r>
                        <a:rPr lang="pt-BR" sz="105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w</a:t>
                      </a:r>
                      <a:r>
                        <a:rPr lang="pt-BR" sz="1050" b="1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ork</a:t>
                      </a:r>
                      <a:endParaRPr lang="pt-BR" sz="1050" b="1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Alinhamento e </a:t>
                      </a:r>
                      <a:r>
                        <a:rPr lang="pt-BR" sz="10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onboarding</a:t>
                      </a:r>
                      <a:endParaRPr lang="pt-BR" sz="10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Levantamento e análise de documentação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sk-SK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2. </a:t>
                      </a:r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Execução</a:t>
                      </a:r>
                      <a:endParaRPr lang="pt-BR" sz="1050" b="1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com Auditoria Interna</a:t>
                      </a:r>
                      <a:endParaRPr lang="pt-BR" sz="10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com Crédito</a:t>
                      </a:r>
                      <a:r>
                        <a:rPr lang="pt-B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e UTC</a:t>
                      </a:r>
                      <a:endParaRPr lang="pt-BR" sz="1000" b="0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com Processos de Prevenção e Detecção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com BPO-</a:t>
                      </a:r>
                      <a:r>
                        <a:rPr lang="pt-B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Acc</a:t>
                      </a:r>
                      <a:endParaRPr lang="pt-BR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Entrevistas/Workshops com BO Prevenção</a:t>
                      </a:r>
                      <a:endParaRPr lang="pt-BR" sz="1000" b="0" i="1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Reunião com Segurança</a:t>
                      </a:r>
                      <a:r>
                        <a:rPr lang="pt-B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da Informação</a:t>
                      </a:r>
                      <a:endParaRPr lang="pt-B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Reunião com Infraestrutura de TI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e validação dos requisitos funcionais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e validação</a:t>
                      </a:r>
                      <a:r>
                        <a:rPr lang="pt-B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</a:t>
                      </a:r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dos requisitos não</a:t>
                      </a:r>
                      <a:r>
                        <a:rPr lang="pt-B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 funcionas</a:t>
                      </a:r>
                      <a:endParaRPr lang="pt-B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3. Consolidação</a:t>
                      </a:r>
                      <a:endParaRPr lang="pt-BR" sz="1050" b="1" i="1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Estruturação dos requisitos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06669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Detalhamento dos requisitos na RFP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Simplon BP Regular" charset="0"/>
                      </a:endParaRP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Simplon BP Regular" charset="0"/>
                        </a:rPr>
                        <a:t> </a:t>
                      </a:r>
                    </a:p>
                  </a:txBody>
                  <a:tcPr marL="10333" marR="10333" marT="103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1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CONSTRUIMOS UMA SUGESTÃO DE AGENDA DE WORKSHOPS E ENTREVISTAS COM OS ENVOLVIDOS</a:t>
            </a:r>
            <a:endParaRPr lang="pt-BR" sz="2000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13096"/>
              </p:ext>
            </p:extLst>
          </p:nvPr>
        </p:nvGraphicFramePr>
        <p:xfrm>
          <a:off x="323528" y="893253"/>
          <a:ext cx="8460940" cy="4220784"/>
        </p:xfrm>
        <a:graphic>
          <a:graphicData uri="http://schemas.openxmlformats.org/drawingml/2006/table">
            <a:tbl>
              <a:tblPr/>
              <a:tblGrid>
                <a:gridCol w="1152128"/>
                <a:gridCol w="3033337"/>
                <a:gridCol w="990110"/>
                <a:gridCol w="1953217"/>
                <a:gridCol w="1332148"/>
              </a:tblGrid>
              <a:tr h="2160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Área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Pauta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Agenda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Participantes</a:t>
                      </a:r>
                    </a:p>
                  </a:txBody>
                  <a:tcPr marL="36000" marR="36000" marT="0" marB="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kern="1200" dirty="0" smtClean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</a:tr>
              <a:tr h="495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Crédito e UTC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Rotinas de detecção de fraudes de crédito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68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13/out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68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Local: Polidoro-RJ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Leandro </a:t>
                      </a: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Frossard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Marcela Shinkado</a:t>
                      </a:r>
                      <a:endParaRPr lang="pt-B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Pedro Henrique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Priscilla Araujo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  <a:endParaRPr kumimoji="0" lang="pt-B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90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Processos de Prevenção e Detecção de Fraudes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Processos de detecção de fraudes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68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13/out – 14h00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68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Local: Polidoro-RJ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</a:t>
                      </a: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Marcela Shinkado</a:t>
                      </a:r>
                      <a:endParaRPr lang="pt-B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Leandro Frossard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Renata </a:t>
                      </a:r>
                      <a:r>
                        <a:rPr lang="pt-BR" sz="7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Bizzo</a:t>
                      </a:r>
                      <a:endParaRPr lang="pt-B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Reunião agendada</a:t>
                      </a:r>
                      <a:endParaRPr lang="pt-BR" sz="700" b="1" dirty="0" smtClean="0">
                        <a:solidFill>
                          <a:srgbClr val="0066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Auditoria Interna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Processos e rotinas de auditoria de fraudes internas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14/out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Arcos-RJ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</a:t>
                      </a: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Marcela Shinkado</a:t>
                      </a:r>
                      <a:endParaRPr lang="pt-BR" sz="7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Leandro Frossard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  <a:endParaRPr kumimoji="0" lang="pt-B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Processos de Prevenção e Detecção de Fraudes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Rotinas de detecção e análise de fraudes (HPFMS e demais sistemas legados)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19/out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BH-HGA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Rodrigo Freitas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 Tomaz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  <a:endParaRPr kumimoji="0" lang="pt-B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BPO-</a:t>
                      </a:r>
                      <a:r>
                        <a:rPr kumimoji="0" lang="pt-BR" sz="7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</a:t>
                      </a:r>
                      <a:endParaRPr kumimoji="0" lang="pt-BR" sz="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Rotinas de detecção e análise de fraudes (</a:t>
                      </a:r>
                      <a:r>
                        <a:rPr kumimoji="0" lang="pt-B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Wiseminer</a:t>
                      </a:r>
                      <a:r>
                        <a:rPr kumimoji="0" lang="pt-B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20/out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DC/</a:t>
                      </a:r>
                      <a:r>
                        <a:rPr lang="pt-BR" sz="68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-BH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Rodrigo Freitas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 Tomaz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+mn-cs"/>
                        </a:rPr>
                        <a:t>Reunião agendada</a:t>
                      </a:r>
                      <a:endParaRPr lang="pt-BR" sz="700" b="1" dirty="0" smtClean="0">
                        <a:solidFill>
                          <a:srgbClr val="0066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5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 Prevenção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Rotinas de prevenção a fraudes</a:t>
                      </a:r>
                      <a:endParaRPr kumimoji="0" lang="pt-B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21/set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BH-HGA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Kleyton Soares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Rodrigo Freitas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Iran Tomaz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  <a:endParaRPr lang="pt-BR" sz="700" b="1" dirty="0" smtClean="0">
                        <a:solidFill>
                          <a:srgbClr val="C00000"/>
                        </a:solidFill>
                        <a:sym typeface="Wingdings" pitchFamily="2" charset="2"/>
                      </a:endParaRP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6216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Segurança da Informação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Levantamento dos requisitos de Segurança da Informação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24/set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Ipanema-RJ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Leandro Frossard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700" b="0" kern="1200" baseline="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Infraestrutura de TI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Levantamento dos requisitos de Infraestrutura de TI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25/set – 10h00</a:t>
                      </a:r>
                    </a:p>
                    <a:p>
                      <a:pPr marL="82550" marR="0" lvl="0" indent="31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68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Local: Ipanema-RJ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Vinicius Martins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Leandro Frossard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pt-BR" sz="7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TBD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pt-BR" sz="700" b="0" kern="1200" baseline="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Realizar agendamento</a:t>
                      </a:r>
                    </a:p>
                  </a:txBody>
                  <a:tcPr marL="36000" marR="36000" marT="3600" marB="36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4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heme/theme1.xml><?xml version="1.0" encoding="utf-8"?>
<a:theme xmlns:a="http://schemas.openxmlformats.org/drawingml/2006/main" name="1_Oi Mestr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F49991EE-FD8C-4C4B-858B-0B3EFC9BF6F9}"/>
    </a:ext>
  </a:extLst>
</a:theme>
</file>

<file path=ppt/theme/theme10.xml><?xml version="1.0" encoding="utf-8"?>
<a:theme xmlns:a="http://schemas.openxmlformats.org/drawingml/2006/main" name="Storytelling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90CF09D8-A23A-419D-B80E-8B8CA3EB3995}"/>
    </a:ext>
  </a:extLst>
</a:theme>
</file>

<file path=ppt/theme/theme11.xml><?xml version="1.0" encoding="utf-8"?>
<a:theme xmlns:a="http://schemas.openxmlformats.org/drawingml/2006/main" name="Storytelling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B774844-4F67-4DEA-B174-742B692BE4D9}"/>
    </a:ext>
  </a:extLst>
</a:theme>
</file>

<file path=ppt/theme/theme12.xml><?xml version="1.0" encoding="utf-8"?>
<a:theme xmlns:a="http://schemas.openxmlformats.org/drawingml/2006/main" name="Storytelling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44AE0DC4-C6D5-40B3-9317-1E90E3133143}"/>
    </a:ext>
  </a:extLst>
</a:theme>
</file>

<file path=ppt/theme/theme13.xml><?xml version="1.0" encoding="utf-8"?>
<a:theme xmlns:a="http://schemas.openxmlformats.org/drawingml/2006/main" name="Storytelling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C915C53D-17B1-4CAE-A2F5-38CC0E61865A}"/>
    </a:ext>
  </a:extLst>
</a:theme>
</file>

<file path=ppt/theme/theme14.xml><?xml version="1.0" encoding="utf-8"?>
<a:theme xmlns:a="http://schemas.openxmlformats.org/drawingml/2006/main" name="1_Storytelling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4" id="{63B2FC6A-DDF7-554B-84E3-39B23395DB01}" vid="{99F6C0B4-26ED-3247-B202-022740461F08}"/>
    </a:ext>
  </a:extLst>
</a:theme>
</file>

<file path=ppt/theme/theme15.xml><?xml version="1.0" encoding="utf-8"?>
<a:theme xmlns:a="http://schemas.openxmlformats.org/drawingml/2006/main" name="3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7D2D9479-3E37-4F53-BE29-EAD4CD2866BE}"/>
    </a:ext>
  </a:extLst>
</a:theme>
</file>

<file path=ppt/theme/theme3.xml><?xml version="1.0" encoding="utf-8"?>
<a:theme xmlns:a="http://schemas.openxmlformats.org/drawingml/2006/main" name="1_Oi Mestr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91E1DCAC-4706-4145-A9CC-CDF78CCBDCEB}"/>
    </a:ext>
  </a:extLst>
</a:theme>
</file>

<file path=ppt/theme/theme4.xml><?xml version="1.0" encoding="utf-8"?>
<a:theme xmlns:a="http://schemas.openxmlformats.org/drawingml/2006/main" name="Oi Mestr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A02BFF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solidFill>
            <a:srgbClr val="A02BFF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9D8DDA16-3881-4B7D-A4FB-BE8C9AFE3971}"/>
    </a:ext>
  </a:extLst>
</a:theme>
</file>

<file path=ppt/theme/theme5.xml><?xml version="1.0" encoding="utf-8"?>
<a:theme xmlns:a="http://schemas.openxmlformats.org/drawingml/2006/main" name="Oi Mestr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C7A22069-C96F-4038-9F83-57F8729D454D}"/>
    </a:ext>
  </a:extLst>
</a:theme>
</file>

<file path=ppt/theme/theme6.xml><?xml version="1.0" encoding="utf-8"?>
<a:theme xmlns:a="http://schemas.openxmlformats.org/drawingml/2006/main" name="Bas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67F1ED01-73A9-4568-9B3B-35143FD309C9}"/>
    </a:ext>
  </a:extLst>
</a:theme>
</file>

<file path=ppt/theme/theme7.xml><?xml version="1.0" encoding="utf-8"?>
<a:theme xmlns:a="http://schemas.openxmlformats.org/drawingml/2006/main" name="Base_Laranja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88589E8A-D5EC-4DC8-A838-67D0DC565A66}"/>
    </a:ext>
  </a:extLst>
</a:theme>
</file>

<file path=ppt/theme/theme8.xml><?xml version="1.0" encoding="utf-8"?>
<a:theme xmlns:a="http://schemas.openxmlformats.org/drawingml/2006/main" name="Base_Verde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06CC9366-7300-4EC1-A22D-0751107F1C08}"/>
    </a:ext>
  </a:extLst>
</a:theme>
</file>

<file path=ppt/theme/theme9.xml><?xml version="1.0" encoding="utf-8"?>
<a:theme xmlns:a="http://schemas.openxmlformats.org/drawingml/2006/main" name="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Oi2016_template_v02</Template>
  <TotalTime>14188</TotalTime>
  <Words>1184</Words>
  <Application>Microsoft Office PowerPoint</Application>
  <PresentationFormat>Apresentação na tela (16:9)</PresentationFormat>
  <Paragraphs>336</Paragraphs>
  <Slides>11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15</vt:i4>
      </vt:variant>
      <vt:variant>
        <vt:lpstr>Títulos de slides</vt:lpstr>
      </vt:variant>
      <vt:variant>
        <vt:i4>11</vt:i4>
      </vt:variant>
    </vt:vector>
  </HeadingPairs>
  <TitlesOfParts>
    <vt:vector size="26" baseType="lpstr">
      <vt:lpstr>1_Oi Mestre</vt:lpstr>
      <vt:lpstr>Oi Mestre_Roxo</vt:lpstr>
      <vt:lpstr>1_Oi Mestre_Laranja</vt:lpstr>
      <vt:lpstr>Oi Mestre_Verde</vt:lpstr>
      <vt:lpstr>Oi Mestre_Azul</vt:lpstr>
      <vt:lpstr>Base_Roxo</vt:lpstr>
      <vt:lpstr>Base_Laranja</vt:lpstr>
      <vt:lpstr>Base_Verde</vt:lpstr>
      <vt:lpstr>Base_Azul</vt:lpstr>
      <vt:lpstr>Storytelling_Roxo</vt:lpstr>
      <vt:lpstr>Storytelling_Laranja</vt:lpstr>
      <vt:lpstr>Storytelling_Verde</vt:lpstr>
      <vt:lpstr>Storytelling_Azul</vt:lpstr>
      <vt:lpstr>1_Storytelling_Laranja</vt:lpstr>
      <vt:lpstr>31_FBBR0598.TP.130513</vt:lpstr>
      <vt:lpstr>RFP - FMS (Fraud MANAGEMENT SYSTEM)</vt:lpstr>
      <vt:lpstr>Apresentação do PowerPoint</vt:lpstr>
      <vt:lpstr>a arquitetura atual para gestão de fraude é segregada</vt:lpstr>
      <vt:lpstr>Modernizar a arquitetura da gestão de fraude aumenta a eficiência e nos prepara para novos modelos de negócio</vt:lpstr>
      <vt:lpstr>planejamos um roadmap  priorizando os principais problemas e benefícios mapeados até o momento.</vt:lpstr>
      <vt:lpstr>ESTAMOS EM FASE DE DETALHAMENTO DE RFP PARA EVOLUÇÃO SISTÊMICA DAS NoSSAS Competências de GESTÃO DE FRAUDES </vt:lpstr>
      <vt:lpstr>PESO DOS PRINCIPAIS DIRECIONADORES QUE IRÃO BALIZAR AS FUTURAS DECISÕES</vt:lpstr>
      <vt:lpstr>AGORA IREMOS DETALHAR OS REQUISITOS FUNCIONAIS E TÉCNICOS</vt:lpstr>
      <vt:lpstr>CONSTRUIMOS UMA SUGESTÃO DE AGENDA DE WORKSHOPS E ENTREVISTAS COM OS ENVOLVIDOS</vt:lpstr>
      <vt:lpstr>OS PRÓXIMOS PASSOS APÓS O LEVANTAMENTO DOS REQUISITOS</vt:lpstr>
      <vt:lpstr>Apresentação do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&lt;projeto xpto&gt; &lt;rso/rse&gt;</dc:title>
  <dc:creator>Edja Mara De M Souza Mattar</dc:creator>
  <cp:lastModifiedBy>profile</cp:lastModifiedBy>
  <cp:revision>271</cp:revision>
  <dcterms:created xsi:type="dcterms:W3CDTF">2016-04-01T13:10:02Z</dcterms:created>
  <dcterms:modified xsi:type="dcterms:W3CDTF">2016-10-07T19:30:02Z</dcterms:modified>
</cp:coreProperties>
</file>